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75" r:id="rId3"/>
    <p:sldId id="276" r:id="rId4"/>
    <p:sldId id="257" r:id="rId5"/>
    <p:sldId id="258" r:id="rId6"/>
    <p:sldId id="317" r:id="rId7"/>
    <p:sldId id="305" r:id="rId8"/>
    <p:sldId id="277" r:id="rId9"/>
    <p:sldId id="278" r:id="rId10"/>
    <p:sldId id="279" r:id="rId11"/>
    <p:sldId id="270" r:id="rId12"/>
    <p:sldId id="336" r:id="rId13"/>
    <p:sldId id="273" r:id="rId14"/>
    <p:sldId id="280" r:id="rId15"/>
    <p:sldId id="281" r:id="rId16"/>
    <p:sldId id="282" r:id="rId17"/>
    <p:sldId id="337" r:id="rId18"/>
    <p:sldId id="284" r:id="rId19"/>
    <p:sldId id="285" r:id="rId20"/>
    <p:sldId id="338" r:id="rId21"/>
    <p:sldId id="339" r:id="rId22"/>
    <p:sldId id="340" r:id="rId23"/>
    <p:sldId id="271" r:id="rId24"/>
    <p:sldId id="287" r:id="rId25"/>
    <p:sldId id="341" r:id="rId26"/>
    <p:sldId id="288" r:id="rId27"/>
    <p:sldId id="290" r:id="rId28"/>
    <p:sldId id="342" r:id="rId29"/>
    <p:sldId id="343" r:id="rId30"/>
    <p:sldId id="344" r:id="rId31"/>
    <p:sldId id="345" r:id="rId32"/>
    <p:sldId id="346" r:id="rId33"/>
    <p:sldId id="318" r:id="rId34"/>
    <p:sldId id="293" r:id="rId35"/>
    <p:sldId id="294" r:id="rId36"/>
    <p:sldId id="347" r:id="rId37"/>
    <p:sldId id="289" r:id="rId38"/>
    <p:sldId id="313" r:id="rId39"/>
    <p:sldId id="297" r:id="rId40"/>
    <p:sldId id="326" r:id="rId41"/>
    <p:sldId id="298" r:id="rId42"/>
    <p:sldId id="314" r:id="rId43"/>
    <p:sldId id="315" r:id="rId44"/>
    <p:sldId id="316" r:id="rId45"/>
    <p:sldId id="308" r:id="rId46"/>
    <p:sldId id="348" r:id="rId47"/>
    <p:sldId id="300" r:id="rId48"/>
    <p:sldId id="311" r:id="rId49"/>
    <p:sldId id="324" r:id="rId50"/>
    <p:sldId id="325" r:id="rId51"/>
    <p:sldId id="312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074"/>
    <a:srgbClr val="FB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44" autoAdjust="0"/>
    <p:restoredTop sz="94660"/>
  </p:normalViewPr>
  <p:slideViewPr>
    <p:cSldViewPr snapToGrid="0" snapToObjects="1">
      <p:cViewPr>
        <p:scale>
          <a:sx n="140" d="100"/>
          <a:sy n="140" d="100"/>
        </p:scale>
        <p:origin x="128" y="8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hart%20in%20Microsoft%20PowerPoint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Unleash Your Tailgate Budget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'[Chart in Microsoft PowerPoint]Sheet1'!$A$2:$A$15</c:f>
              <c:strCache>
                <c:ptCount val="14"/>
                <c:pt idx="0">
                  <c:v>Staffing</c:v>
                </c:pt>
                <c:pt idx="1">
                  <c:v>B-Roll Crew + Editing</c:v>
                </c:pt>
                <c:pt idx="2">
                  <c:v>Location</c:v>
                </c:pt>
                <c:pt idx="3">
                  <c:v>Rental</c:v>
                </c:pt>
                <c:pt idx="4">
                  <c:v>Food &amp; Beverage</c:v>
                </c:pt>
                <c:pt idx="5">
                  <c:v>AV/ Entertainment</c:v>
                </c:pt>
                <c:pt idx="6">
                  <c:v>Lighting</c:v>
                </c:pt>
                <c:pt idx="7">
                  <c:v>Décor &amp; Supplies</c:v>
                </c:pt>
                <c:pt idx="8">
                  <c:v>Trash Removal</c:v>
                </c:pt>
                <c:pt idx="9">
                  <c:v>Security</c:v>
                </c:pt>
                <c:pt idx="10">
                  <c:v>Advertising</c:v>
                </c:pt>
                <c:pt idx="11">
                  <c:v>T-Mobile Products</c:v>
                </c:pt>
                <c:pt idx="12">
                  <c:v>Upgrades &amp; Buyouts</c:v>
                </c:pt>
                <c:pt idx="13">
                  <c:v>House Photographer</c:v>
                </c:pt>
              </c:strCache>
            </c:strRef>
          </c:cat>
          <c:val>
            <c:numRef>
              <c:f>'[Chart in Microsoft PowerPoint]Sheet1'!$B$2:$B$15</c:f>
              <c:numCache>
                <c:formatCode>"$"#,##0_);[Red]\("$"#,##0\)</c:formatCode>
                <c:ptCount val="14"/>
                <c:pt idx="0">
                  <c:v>5000.0</c:v>
                </c:pt>
                <c:pt idx="1">
                  <c:v>8000.0</c:v>
                </c:pt>
                <c:pt idx="2">
                  <c:v>10000.0</c:v>
                </c:pt>
                <c:pt idx="3">
                  <c:v>30000.0</c:v>
                </c:pt>
                <c:pt idx="4">
                  <c:v>30000.0</c:v>
                </c:pt>
                <c:pt idx="5">
                  <c:v>57000.0</c:v>
                </c:pt>
                <c:pt idx="6">
                  <c:v>15000.0</c:v>
                </c:pt>
                <c:pt idx="7">
                  <c:v>65000.0</c:v>
                </c:pt>
                <c:pt idx="8">
                  <c:v>20000.0</c:v>
                </c:pt>
                <c:pt idx="9">
                  <c:v>10000.0</c:v>
                </c:pt>
                <c:pt idx="10">
                  <c:v>50000.0</c:v>
                </c:pt>
                <c:pt idx="11">
                  <c:v>20000.0</c:v>
                </c:pt>
                <c:pt idx="12">
                  <c:v>150000.0</c:v>
                </c:pt>
                <c:pt idx="13">
                  <c:v>2500.0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Sheet1!$A$2:$A$25</c:f>
              <c:strCache>
                <c:ptCount val="15"/>
                <c:pt idx="0">
                  <c:v>Staffing</c:v>
                </c:pt>
                <c:pt idx="1">
                  <c:v>B-Roll + Editing</c:v>
                </c:pt>
                <c:pt idx="2">
                  <c:v>Musical Guests</c:v>
                </c:pt>
                <c:pt idx="3">
                  <c:v>Celebrity Guests</c:v>
                </c:pt>
                <c:pt idx="4">
                  <c:v>Location</c:v>
                </c:pt>
                <c:pt idx="5">
                  <c:v>Rental</c:v>
                </c:pt>
                <c:pt idx="6">
                  <c:v>Food &amp; Beverage</c:v>
                </c:pt>
                <c:pt idx="7">
                  <c:v>AV/ Entertainment</c:v>
                </c:pt>
                <c:pt idx="8">
                  <c:v>Staging/ Lights </c:v>
                </c:pt>
                <c:pt idx="9">
                  <c:v>Décor &amp; Supplies</c:v>
                </c:pt>
                <c:pt idx="10">
                  <c:v>Security</c:v>
                </c:pt>
                <c:pt idx="11">
                  <c:v>T-Mobile Products</c:v>
                </c:pt>
                <c:pt idx="12">
                  <c:v>App Development</c:v>
                </c:pt>
                <c:pt idx="13">
                  <c:v>Sony Products</c:v>
                </c:pt>
                <c:pt idx="14">
                  <c:v>House Photographer</c:v>
                </c:pt>
              </c:strCache>
            </c:strRef>
          </c:cat>
          <c:val>
            <c:numRef>
              <c:f>Sheet1!$B$2:$B$25</c:f>
              <c:numCache>
                <c:formatCode>"$"#,##0_);[Red]\("$"#,##0\)</c:formatCode>
                <c:ptCount val="24"/>
                <c:pt idx="0">
                  <c:v>5000.0</c:v>
                </c:pt>
                <c:pt idx="1">
                  <c:v>8000.0</c:v>
                </c:pt>
                <c:pt idx="2">
                  <c:v>300000.0</c:v>
                </c:pt>
                <c:pt idx="3">
                  <c:v>450000.0</c:v>
                </c:pt>
                <c:pt idx="4">
                  <c:v>75000.0</c:v>
                </c:pt>
                <c:pt idx="5">
                  <c:v>30000.0</c:v>
                </c:pt>
                <c:pt idx="6">
                  <c:v>25000.0</c:v>
                </c:pt>
                <c:pt idx="7">
                  <c:v>57000.0</c:v>
                </c:pt>
                <c:pt idx="8">
                  <c:v>70000.0</c:v>
                </c:pt>
                <c:pt idx="9">
                  <c:v>65000.0</c:v>
                </c:pt>
                <c:pt idx="10">
                  <c:v>15000.0</c:v>
                </c:pt>
                <c:pt idx="11">
                  <c:v>20000.0</c:v>
                </c:pt>
                <c:pt idx="12">
                  <c:v>20000.0</c:v>
                </c:pt>
                <c:pt idx="13">
                  <c:v>10000.0</c:v>
                </c:pt>
                <c:pt idx="14">
                  <c:v>2500.0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Sheet1!$A$2:$A$25</c:f>
              <c:strCache>
                <c:ptCount val="15"/>
                <c:pt idx="0">
                  <c:v>Staffing</c:v>
                </c:pt>
                <c:pt idx="1">
                  <c:v>B-Roll + Editing</c:v>
                </c:pt>
                <c:pt idx="2">
                  <c:v>Musical Guests</c:v>
                </c:pt>
                <c:pt idx="3">
                  <c:v>Celebrity Guests</c:v>
                </c:pt>
                <c:pt idx="4">
                  <c:v>Location</c:v>
                </c:pt>
                <c:pt idx="5">
                  <c:v>Rental</c:v>
                </c:pt>
                <c:pt idx="6">
                  <c:v>Food &amp; Beverage</c:v>
                </c:pt>
                <c:pt idx="7">
                  <c:v>AV/ Entertainment</c:v>
                </c:pt>
                <c:pt idx="8">
                  <c:v>Staging/ Lights </c:v>
                </c:pt>
                <c:pt idx="9">
                  <c:v>Décor &amp; Supplies</c:v>
                </c:pt>
                <c:pt idx="10">
                  <c:v>Security</c:v>
                </c:pt>
                <c:pt idx="11">
                  <c:v>T-Mobile Products</c:v>
                </c:pt>
                <c:pt idx="12">
                  <c:v>App Development</c:v>
                </c:pt>
                <c:pt idx="13">
                  <c:v>Sony Products</c:v>
                </c:pt>
                <c:pt idx="14">
                  <c:v>House Photographer</c:v>
                </c:pt>
              </c:strCache>
            </c:strRef>
          </c:cat>
          <c:val>
            <c:numRef>
              <c:f>Sheet1!$B$2:$B$25</c:f>
              <c:numCache>
                <c:formatCode>"$"#,##0_);[Red]\("$"#,##0\)</c:formatCode>
                <c:ptCount val="24"/>
                <c:pt idx="0">
                  <c:v>5000.0</c:v>
                </c:pt>
                <c:pt idx="1">
                  <c:v>8000.0</c:v>
                </c:pt>
                <c:pt idx="2">
                  <c:v>300000.0</c:v>
                </c:pt>
                <c:pt idx="3">
                  <c:v>450000.0</c:v>
                </c:pt>
                <c:pt idx="4">
                  <c:v>75000.0</c:v>
                </c:pt>
                <c:pt idx="5">
                  <c:v>30000.0</c:v>
                </c:pt>
                <c:pt idx="6">
                  <c:v>25000.0</c:v>
                </c:pt>
                <c:pt idx="7">
                  <c:v>57000.0</c:v>
                </c:pt>
                <c:pt idx="8">
                  <c:v>70000.0</c:v>
                </c:pt>
                <c:pt idx="9">
                  <c:v>65000.0</c:v>
                </c:pt>
                <c:pt idx="10">
                  <c:v>15000.0</c:v>
                </c:pt>
                <c:pt idx="11">
                  <c:v>20000.0</c:v>
                </c:pt>
                <c:pt idx="12">
                  <c:v>20000.0</c:v>
                </c:pt>
                <c:pt idx="13">
                  <c:v>10000.0</c:v>
                </c:pt>
                <c:pt idx="14">
                  <c:v>2500.0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0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     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Sheet1!$A$2:$A$4</c:f>
              <c:strCache>
                <c:ptCount val="3"/>
                <c:pt idx="0">
                  <c:v>Unleash Your Tailgate</c:v>
                </c:pt>
                <c:pt idx="1">
                  <c:v>Unleash Education</c:v>
                </c:pt>
                <c:pt idx="2">
                  <c:v>Promotions</c:v>
                </c:pt>
              </c:strCache>
            </c:strRef>
          </c:cat>
          <c:val>
            <c:numRef>
              <c:f>Sheet1!$B$2:$B$4</c:f>
              <c:numCache>
                <c:formatCode>"$"#,##0_);[Red]\("$"#,##0\)</c:formatCode>
                <c:ptCount val="3"/>
                <c:pt idx="0">
                  <c:v>1.4175E6</c:v>
                </c:pt>
                <c:pt idx="1">
                  <c:v>1.1325E6</c:v>
                </c:pt>
                <c:pt idx="2">
                  <c:v>93000.0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6926F-E5FB-244A-A673-A35C0CC3A77E}" type="datetimeFigureOut">
              <a:rPr lang="en-US" smtClean="0"/>
              <a:t>10/15/13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61F6B-A80E-7E40-9D41-17D71263DD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073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B009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69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380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1321404"/>
            <a:ext cx="2057400" cy="4804759"/>
          </a:xfrm>
        </p:spPr>
        <p:txBody>
          <a:bodyPr vert="eaVert"/>
          <a:lstStyle>
            <a:lvl1pPr>
              <a:defRPr baseline="0"/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1321404"/>
            <a:ext cx="6019800" cy="4804759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2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51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rgbClr val="FB009E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1733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2498781"/>
            <a:ext cx="4038600" cy="36273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2498781"/>
            <a:ext cx="4038600" cy="36273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193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498781"/>
            <a:ext cx="4040188" cy="36273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498781"/>
            <a:ext cx="4041775" cy="362738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957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568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861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435100"/>
            <a:ext cx="3008313" cy="78940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1435100"/>
            <a:ext cx="5111750" cy="46910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2368230"/>
            <a:ext cx="3008313" cy="3757933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177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355725"/>
            <a:ext cx="5486400" cy="3371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65620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0150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35578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745775"/>
            <a:ext cx="8229600" cy="32091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0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i="1" kern="1200">
          <a:solidFill>
            <a:schemeClr val="bg1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400" i="1" kern="1200">
          <a:solidFill>
            <a:srgbClr val="E20074"/>
          </a:solidFill>
          <a:latin typeface="Arial"/>
          <a:ea typeface="+mn-ea"/>
          <a:cs typeface="Arial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400" i="1" kern="1200">
          <a:solidFill>
            <a:srgbClr val="E20074"/>
          </a:solidFill>
          <a:latin typeface="Arial"/>
          <a:ea typeface="+mn-ea"/>
          <a:cs typeface="Arial"/>
        </a:defRPr>
      </a:lvl2pPr>
      <a:lvl3pPr marL="914400" indent="0" algn="l" defTabSz="457200" rtl="0" eaLnBrk="1" latinLnBrk="0" hangingPunct="1">
        <a:spcBef>
          <a:spcPct val="20000"/>
        </a:spcBef>
        <a:buFont typeface="Arial"/>
        <a:buNone/>
        <a:defRPr sz="2400" i="1" kern="1200">
          <a:solidFill>
            <a:srgbClr val="E20074"/>
          </a:solidFill>
          <a:latin typeface="Arial"/>
          <a:ea typeface="+mn-ea"/>
          <a:cs typeface="Arial"/>
        </a:defRPr>
      </a:lvl3pPr>
      <a:lvl4pPr marL="1371600" indent="0" algn="l" defTabSz="457200" rtl="0" eaLnBrk="1" latinLnBrk="0" hangingPunct="1">
        <a:spcBef>
          <a:spcPct val="20000"/>
        </a:spcBef>
        <a:buFont typeface="Arial"/>
        <a:buNone/>
        <a:defRPr sz="2400" i="1" kern="1200">
          <a:solidFill>
            <a:srgbClr val="E20074"/>
          </a:solidFill>
          <a:latin typeface="Arial"/>
          <a:ea typeface="+mn-ea"/>
          <a:cs typeface="Arial"/>
        </a:defRPr>
      </a:lvl4pPr>
      <a:lvl5pPr marL="1828800" indent="0" algn="l" defTabSz="457200" rtl="0" eaLnBrk="1" latinLnBrk="0" hangingPunct="1">
        <a:spcBef>
          <a:spcPct val="20000"/>
        </a:spcBef>
        <a:buFont typeface="Arial"/>
        <a:buNone/>
        <a:defRPr sz="2400" i="1" kern="1200">
          <a:solidFill>
            <a:srgbClr val="E20074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6" Type="http://schemas.openxmlformats.org/officeDocument/2006/relationships/image" Target="../media/image18.gif"/><Relationship Id="rId7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gif"/><Relationship Id="rId5" Type="http://schemas.openxmlformats.org/officeDocument/2006/relationships/image" Target="../media/image17.gif"/><Relationship Id="rId6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4" Type="http://schemas.openxmlformats.org/officeDocument/2006/relationships/image" Target="../media/image16.gif"/><Relationship Id="rId5" Type="http://schemas.openxmlformats.org/officeDocument/2006/relationships/image" Target="../media/image18.gi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6" Type="http://schemas.openxmlformats.org/officeDocument/2006/relationships/image" Target="../media/image36.jpeg"/><Relationship Id="rId7" Type="http://schemas.openxmlformats.org/officeDocument/2006/relationships/image" Target="../media/image37.jpeg"/><Relationship Id="rId8" Type="http://schemas.openxmlformats.org/officeDocument/2006/relationships/image" Target="../media/image38.jpeg"/><Relationship Id="rId9" Type="http://schemas.openxmlformats.org/officeDocument/2006/relationships/image" Target="../media/image39.jpeg"/><Relationship Id="rId10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jpeg"/><Relationship Id="rId5" Type="http://schemas.openxmlformats.org/officeDocument/2006/relationships/image" Target="../media/image43.jpeg"/><Relationship Id="rId6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jpeg"/><Relationship Id="rId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chart" Target="../charts/char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chart" Target="../charts/char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chart" Target="../charts/char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472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demopage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" y="1361431"/>
            <a:ext cx="9144000" cy="4462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Breakdown of Demographic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CLIENT ANALYSIS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2682663">
            <a:off x="3156428" y="3002190"/>
            <a:ext cx="5711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Arial"/>
                <a:cs typeface="Arial"/>
              </a:rPr>
              <a:t>18 - 22</a:t>
            </a:r>
            <a:endParaRPr lang="en-US" sz="900" i="1" dirty="0">
              <a:latin typeface="Arial"/>
              <a:cs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 rot="2681306">
            <a:off x="2897770" y="2257110"/>
            <a:ext cx="1407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i="1" dirty="0" smtClean="0">
                <a:latin typeface="Arial"/>
                <a:cs typeface="Arial"/>
              </a:rPr>
              <a:t>OFF PARENTS’ PLAN</a:t>
            </a:r>
          </a:p>
          <a:p>
            <a:pPr algn="r"/>
            <a:r>
              <a:rPr lang="en-US" sz="900" i="1" dirty="0" smtClean="0">
                <a:latin typeface="Arial"/>
                <a:cs typeface="Arial"/>
              </a:rPr>
              <a:t>AFTER GRADUATION </a:t>
            </a:r>
            <a:endParaRPr lang="en-US" sz="900" i="1" dirty="0">
              <a:latin typeface="Arial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 rot="2681306">
            <a:off x="2961320" y="2559924"/>
            <a:ext cx="104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i="1" dirty="0" smtClean="0">
                <a:latin typeface="Arial"/>
                <a:cs typeface="Arial"/>
              </a:rPr>
              <a:t>TARGETING</a:t>
            </a:r>
          </a:p>
          <a:p>
            <a:pPr algn="r"/>
            <a:r>
              <a:rPr lang="en-US" sz="900" i="1" dirty="0" smtClean="0">
                <a:latin typeface="Arial"/>
                <a:cs typeface="Arial"/>
              </a:rPr>
              <a:t>HISPANIC POP.</a:t>
            </a:r>
          </a:p>
        </p:txBody>
      </p:sp>
      <p:sp>
        <p:nvSpPr>
          <p:cNvPr id="24" name="TextBox 23"/>
          <p:cNvSpPr txBox="1"/>
          <p:nvPr/>
        </p:nvSpPr>
        <p:spPr>
          <a:xfrm rot="2681306">
            <a:off x="5160621" y="4393460"/>
            <a:ext cx="118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Arial"/>
                <a:cs typeface="Arial"/>
              </a:rPr>
              <a:t>YOUNG </a:t>
            </a:r>
          </a:p>
          <a:p>
            <a:r>
              <a:rPr lang="en-US" sz="900" i="1" dirty="0" smtClean="0">
                <a:latin typeface="Arial"/>
                <a:cs typeface="Arial"/>
              </a:rPr>
              <a:t>PROFESSIONALS</a:t>
            </a:r>
          </a:p>
        </p:txBody>
      </p:sp>
      <p:sp>
        <p:nvSpPr>
          <p:cNvPr id="25" name="TextBox 24"/>
          <p:cNvSpPr txBox="1"/>
          <p:nvPr/>
        </p:nvSpPr>
        <p:spPr>
          <a:xfrm rot="2693444">
            <a:off x="5419557" y="4068635"/>
            <a:ext cx="5711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Arial"/>
                <a:cs typeface="Arial"/>
              </a:rPr>
              <a:t>26 - 30</a:t>
            </a:r>
            <a:endParaRPr lang="en-US" sz="900" i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 rot="18935761">
            <a:off x="3162862" y="4034761"/>
            <a:ext cx="5969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Arial"/>
                <a:cs typeface="Arial"/>
              </a:rPr>
              <a:t>22 – 26 </a:t>
            </a:r>
            <a:endParaRPr lang="en-US" sz="900" i="1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 rot="18867619">
            <a:off x="5382187" y="3021478"/>
            <a:ext cx="5711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Arial"/>
                <a:cs typeface="Arial"/>
              </a:rPr>
              <a:t>30 - 35</a:t>
            </a:r>
            <a:endParaRPr lang="en-US" sz="900" i="1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 rot="18901554">
            <a:off x="4920428" y="2224965"/>
            <a:ext cx="128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Arial"/>
                <a:cs typeface="Arial"/>
              </a:rPr>
              <a:t>DELAYED </a:t>
            </a:r>
          </a:p>
          <a:p>
            <a:r>
              <a:rPr lang="en-US" sz="900" i="1" dirty="0" smtClean="0">
                <a:latin typeface="Arial"/>
                <a:cs typeface="Arial"/>
              </a:rPr>
              <a:t>GETTING MARRIED</a:t>
            </a:r>
            <a:endParaRPr lang="en-US" sz="9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 rot="18890983">
            <a:off x="2869289" y="4681914"/>
            <a:ext cx="1415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i="1" dirty="0" smtClean="0">
                <a:latin typeface="Arial"/>
                <a:cs typeface="Arial"/>
              </a:rPr>
              <a:t>WANTS A LOT,</a:t>
            </a:r>
          </a:p>
          <a:p>
            <a:pPr algn="r"/>
            <a:r>
              <a:rPr lang="en-US" sz="900" i="1" dirty="0" smtClean="0">
                <a:latin typeface="Arial"/>
                <a:cs typeface="Arial"/>
              </a:rPr>
              <a:t>CAN’T AFFORD A LOT</a:t>
            </a:r>
          </a:p>
        </p:txBody>
      </p:sp>
      <p:sp>
        <p:nvSpPr>
          <p:cNvPr id="31" name="TextBox 30"/>
          <p:cNvSpPr txBox="1"/>
          <p:nvPr/>
        </p:nvSpPr>
        <p:spPr>
          <a:xfrm rot="18927849">
            <a:off x="2951692" y="4330325"/>
            <a:ext cx="1039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i="1" dirty="0" smtClean="0">
                <a:latin typeface="Arial"/>
                <a:cs typeface="Arial"/>
              </a:rPr>
              <a:t>NEWLY </a:t>
            </a:r>
          </a:p>
          <a:p>
            <a:r>
              <a:rPr lang="en-US" sz="900" i="1" dirty="0" smtClean="0">
                <a:latin typeface="Arial"/>
                <a:cs typeface="Arial"/>
              </a:rPr>
              <a:t>INDEPENDENT</a:t>
            </a:r>
            <a:endParaRPr lang="en-US" sz="900" i="1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 rot="2681306">
            <a:off x="4896323" y="4753659"/>
            <a:ext cx="150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Arial"/>
                <a:cs typeface="Arial"/>
              </a:rPr>
              <a:t>SOME DEBT –</a:t>
            </a:r>
          </a:p>
          <a:p>
            <a:r>
              <a:rPr lang="en-US" sz="900" i="1" dirty="0" smtClean="0">
                <a:latin typeface="Arial"/>
                <a:cs typeface="Arial"/>
              </a:rPr>
              <a:t>STUDENT LOANS, ETC.</a:t>
            </a:r>
          </a:p>
        </p:txBody>
      </p:sp>
      <p:sp>
        <p:nvSpPr>
          <p:cNvPr id="34" name="TextBox 33"/>
          <p:cNvSpPr txBox="1"/>
          <p:nvPr/>
        </p:nvSpPr>
        <p:spPr>
          <a:xfrm rot="18901554">
            <a:off x="5169704" y="2542709"/>
            <a:ext cx="108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 smtClean="0">
                <a:latin typeface="Arial"/>
                <a:cs typeface="Arial"/>
              </a:rPr>
              <a:t>LOYAL TO FAVE</a:t>
            </a:r>
          </a:p>
          <a:p>
            <a:r>
              <a:rPr lang="en-US" sz="900" i="1" dirty="0" smtClean="0">
                <a:latin typeface="Arial"/>
                <a:cs typeface="Arial"/>
              </a:rPr>
              <a:t>PRODUCTS</a:t>
            </a:r>
            <a:endParaRPr lang="en-US" sz="9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1099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rgbClr val="FFFFFF"/>
                </a:solidFill>
              </a:rPr>
              <a:t>Competitors’ Plans</a:t>
            </a:r>
            <a:endParaRPr lang="en-US" b="0" dirty="0">
              <a:solidFill>
                <a:srgbClr val="FFFFFF"/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CLIENT ANALYSIS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0" name="Picture 39" descr="Logo of T-Mobile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6" b="38275"/>
          <a:stretch/>
        </p:blipFill>
        <p:spPr bwMode="auto">
          <a:xfrm>
            <a:off x="107317" y="1509803"/>
            <a:ext cx="1668111" cy="53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 descr="Logo of AT&amp;amp;T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73753"/>
            <a:ext cx="925021" cy="92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 descr="Logo of Verizon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9"/>
          <a:stretch/>
        </p:blipFill>
        <p:spPr bwMode="auto">
          <a:xfrm>
            <a:off x="347361" y="3572480"/>
            <a:ext cx="1289622" cy="1006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 descr="Logo of Sprint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0" b="13211"/>
          <a:stretch/>
        </p:blipFill>
        <p:spPr bwMode="auto">
          <a:xfrm>
            <a:off x="307502" y="4483346"/>
            <a:ext cx="1352660" cy="86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 descr="competitors-0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429" y="1348807"/>
            <a:ext cx="6733571" cy="476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30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1484583"/>
              </p:ext>
            </p:extLst>
          </p:nvPr>
        </p:nvGraphicFramePr>
        <p:xfrm>
          <a:off x="1021517" y="1371491"/>
          <a:ext cx="7114505" cy="45479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22901"/>
                <a:gridCol w="1422901"/>
                <a:gridCol w="1422901"/>
                <a:gridCol w="1422901"/>
                <a:gridCol w="1422901"/>
              </a:tblGrid>
              <a:tr h="585591">
                <a:tc>
                  <a:txBody>
                    <a:bodyPr/>
                    <a:lstStyle/>
                    <a:p>
                      <a:endParaRPr lang="en-US" sz="14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53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/>
                        <a:t>INDIVIDUAL</a:t>
                      </a:r>
                      <a:r>
                        <a:rPr lang="en-US" sz="1400" i="1" baseline="0" dirty="0" smtClean="0"/>
                        <a:t> &amp; FAMILY PLANS</a:t>
                      </a:r>
                      <a:endParaRPr lang="en-US" sz="1400" i="1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E20074"/>
                          </a:solidFill>
                        </a:rPr>
                        <a:t>✓</a:t>
                      </a:r>
                      <a:endParaRPr lang="en-US" sz="2800" dirty="0">
                        <a:solidFill>
                          <a:srgbClr val="E200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80347">
                <a:tc>
                  <a:txBody>
                    <a:bodyPr/>
                    <a:lstStyle/>
                    <a:p>
                      <a:r>
                        <a:rPr lang="en-US" sz="1400" i="1" dirty="0" smtClean="0"/>
                        <a:t>IPHONE</a:t>
                      </a:r>
                      <a:r>
                        <a:rPr lang="en-US" sz="1400" i="1" baseline="0" dirty="0" smtClean="0"/>
                        <a:t> ABILITY</a:t>
                      </a:r>
                      <a:endParaRPr lang="en-US" sz="14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E20074"/>
                          </a:solidFill>
                        </a:rPr>
                        <a:t>✓</a:t>
                      </a:r>
                    </a:p>
                    <a:p>
                      <a:pPr algn="ctr"/>
                      <a:endParaRPr lang="en-US" dirty="0">
                        <a:solidFill>
                          <a:srgbClr val="E200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45387">
                <a:tc>
                  <a:txBody>
                    <a:bodyPr/>
                    <a:lstStyle/>
                    <a:p>
                      <a:r>
                        <a:rPr lang="en-US" sz="1400" i="1" dirty="0" smtClean="0"/>
                        <a:t>REALISTIC</a:t>
                      </a:r>
                      <a:r>
                        <a:rPr lang="en-US" sz="1400" i="1" baseline="0" dirty="0" smtClean="0"/>
                        <a:t> DATA OPTIONS</a:t>
                      </a:r>
                      <a:endParaRPr lang="en-US" sz="14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E20074"/>
                          </a:solidFill>
                        </a:rPr>
                        <a:t>✓</a:t>
                      </a:r>
                    </a:p>
                    <a:p>
                      <a:pPr algn="ctr"/>
                      <a:endParaRPr lang="en-US" dirty="0">
                        <a:solidFill>
                          <a:srgbClr val="E200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45387">
                <a:tc>
                  <a:txBody>
                    <a:bodyPr/>
                    <a:lstStyle/>
                    <a:p>
                      <a:r>
                        <a:rPr lang="en-US" sz="1400" i="1" dirty="0" smtClean="0"/>
                        <a:t>ABILITY TO UPGRADE EVERY 6 MONTHS</a:t>
                      </a:r>
                      <a:endParaRPr lang="en-US" sz="14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E20074"/>
                          </a:solidFill>
                        </a:rPr>
                        <a:t>✓</a:t>
                      </a:r>
                    </a:p>
                    <a:p>
                      <a:pPr algn="ctr"/>
                      <a:endParaRPr lang="en-US" dirty="0">
                        <a:solidFill>
                          <a:srgbClr val="E200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i="1" dirty="0" smtClean="0"/>
                        <a:t>AT&amp;T NEXT (AVAILABLE</a:t>
                      </a:r>
                      <a:r>
                        <a:rPr lang="en-US" sz="1050" i="1" baseline="0" dirty="0" smtClean="0"/>
                        <a:t> SOON) WILL LET YOU UPGRADE EVERY YEAR</a:t>
                      </a:r>
                      <a:endParaRPr lang="en-US" sz="10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5387">
                <a:tc>
                  <a:txBody>
                    <a:bodyPr/>
                    <a:lstStyle/>
                    <a:p>
                      <a:r>
                        <a:rPr lang="en-US" sz="1400" i="1" dirty="0" smtClean="0"/>
                        <a:t>PHONE FINANCING</a:t>
                      </a:r>
                      <a:endParaRPr lang="en-US" sz="14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E20074"/>
                          </a:solidFill>
                        </a:rPr>
                        <a:t>✓</a:t>
                      </a:r>
                    </a:p>
                    <a:p>
                      <a:pPr algn="ctr"/>
                      <a:endParaRPr lang="en-US" dirty="0">
                        <a:solidFill>
                          <a:srgbClr val="E200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8181"/>
              </p:ext>
            </p:extLst>
          </p:nvPr>
        </p:nvGraphicFramePr>
        <p:xfrm>
          <a:off x="1021517" y="1371491"/>
          <a:ext cx="7114505" cy="454799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422901"/>
                <a:gridCol w="1422901"/>
                <a:gridCol w="1422901"/>
                <a:gridCol w="1422901"/>
                <a:gridCol w="1422901"/>
              </a:tblGrid>
              <a:tr h="585591">
                <a:tc>
                  <a:txBody>
                    <a:bodyPr/>
                    <a:lstStyle/>
                    <a:p>
                      <a:endParaRPr lang="en-US" sz="14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538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smtClean="0"/>
                        <a:t>INDIVIDUAL</a:t>
                      </a:r>
                      <a:r>
                        <a:rPr lang="en-US" sz="1400" i="1" baseline="0" dirty="0" smtClean="0"/>
                        <a:t> &amp; FAMILY PLANS</a:t>
                      </a:r>
                      <a:endParaRPr lang="en-US" sz="1400" i="1" dirty="0" smtClean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E20074"/>
                          </a:solidFill>
                        </a:rPr>
                        <a:t>✓</a:t>
                      </a:r>
                      <a:endParaRPr lang="en-US" sz="2800" dirty="0">
                        <a:solidFill>
                          <a:srgbClr val="E200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80347">
                <a:tc>
                  <a:txBody>
                    <a:bodyPr/>
                    <a:lstStyle/>
                    <a:p>
                      <a:r>
                        <a:rPr lang="en-US" sz="1400" i="1" dirty="0" smtClean="0"/>
                        <a:t>IPHONE</a:t>
                      </a:r>
                      <a:r>
                        <a:rPr lang="en-US" sz="1400" i="1" baseline="0" dirty="0" smtClean="0"/>
                        <a:t> ABILITY</a:t>
                      </a:r>
                      <a:endParaRPr lang="en-US" sz="14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E20074"/>
                          </a:solidFill>
                        </a:rPr>
                        <a:t>✓</a:t>
                      </a:r>
                    </a:p>
                    <a:p>
                      <a:pPr algn="ctr"/>
                      <a:endParaRPr lang="en-US" dirty="0">
                        <a:solidFill>
                          <a:srgbClr val="E200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45387">
                <a:tc>
                  <a:txBody>
                    <a:bodyPr/>
                    <a:lstStyle/>
                    <a:p>
                      <a:r>
                        <a:rPr lang="en-US" sz="1400" i="1" dirty="0" smtClean="0"/>
                        <a:t>REALISTIC</a:t>
                      </a:r>
                      <a:r>
                        <a:rPr lang="en-US" sz="1400" i="1" baseline="0" dirty="0" smtClean="0"/>
                        <a:t> DATA OPTIONS</a:t>
                      </a:r>
                      <a:endParaRPr lang="en-US" sz="14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E20074"/>
                          </a:solidFill>
                        </a:rPr>
                        <a:t>✓</a:t>
                      </a:r>
                    </a:p>
                    <a:p>
                      <a:pPr algn="ctr"/>
                      <a:endParaRPr lang="en-US" dirty="0">
                        <a:solidFill>
                          <a:srgbClr val="E200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✓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745387">
                <a:tc>
                  <a:txBody>
                    <a:bodyPr/>
                    <a:lstStyle/>
                    <a:p>
                      <a:r>
                        <a:rPr lang="en-US" sz="1400" i="1" dirty="0" smtClean="0"/>
                        <a:t>ABILITY TO UPGRADE EVERY 6 MONTHS</a:t>
                      </a:r>
                      <a:endParaRPr lang="en-US" sz="14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E20074"/>
                          </a:solidFill>
                        </a:rPr>
                        <a:t>✓</a:t>
                      </a:r>
                    </a:p>
                    <a:p>
                      <a:pPr algn="ctr"/>
                      <a:endParaRPr lang="en-US" dirty="0">
                        <a:solidFill>
                          <a:srgbClr val="E200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i="1" dirty="0" smtClean="0"/>
                        <a:t>AT&amp;T NEXT (AVAILABLE</a:t>
                      </a:r>
                      <a:r>
                        <a:rPr lang="en-US" sz="1050" i="1" baseline="0" dirty="0" smtClean="0"/>
                        <a:t> SOON) WILL LET YOU UPGRADE EVERY YEAR</a:t>
                      </a:r>
                      <a:endParaRPr lang="en-US" sz="105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745387">
                <a:tc>
                  <a:txBody>
                    <a:bodyPr/>
                    <a:lstStyle/>
                    <a:p>
                      <a:r>
                        <a:rPr lang="en-US" sz="1400" i="1" dirty="0" smtClean="0"/>
                        <a:t>PHONE FINANCING</a:t>
                      </a:r>
                      <a:endParaRPr lang="en-US" sz="1400" i="1" dirty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rgbClr val="E20074"/>
                          </a:solidFill>
                        </a:rPr>
                        <a:t>✓</a:t>
                      </a:r>
                    </a:p>
                    <a:p>
                      <a:pPr algn="ctr"/>
                      <a:endParaRPr lang="en-US" dirty="0">
                        <a:solidFill>
                          <a:srgbClr val="E2007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11" descr="Logo of T-Mobile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6" b="38275"/>
          <a:stretch/>
        </p:blipFill>
        <p:spPr bwMode="auto">
          <a:xfrm>
            <a:off x="2559574" y="1446151"/>
            <a:ext cx="1170233" cy="371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Logo of AT&amp;amp;T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134" y="1461753"/>
            <a:ext cx="389295" cy="388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Logo of Verizon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9"/>
          <a:stretch/>
        </p:blipFill>
        <p:spPr bwMode="auto">
          <a:xfrm>
            <a:off x="5745777" y="1481267"/>
            <a:ext cx="556382" cy="434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Logo of Sprint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0" b="13211"/>
          <a:stretch/>
        </p:blipFill>
        <p:spPr bwMode="auto">
          <a:xfrm>
            <a:off x="7175671" y="1479792"/>
            <a:ext cx="592666" cy="37815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rgbClr val="FFFFFF"/>
                </a:solidFill>
              </a:rPr>
              <a:t>Competitors Comparison Chart </a:t>
            </a:r>
            <a:endParaRPr lang="en-US" b="0" dirty="0">
              <a:solidFill>
                <a:srgbClr val="FFFFFF"/>
              </a:solidFill>
            </a:endParaRPr>
          </a:p>
        </p:txBody>
      </p:sp>
      <p:sp>
        <p:nvSpPr>
          <p:cNvPr id="17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CLIENT ANALYSIS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65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813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Projective Repositioning </a:t>
            </a:r>
            <a:endParaRPr lang="en-US" b="0" dirty="0">
              <a:solidFill>
                <a:schemeClr val="bg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573365" y="1303899"/>
            <a:ext cx="5430796" cy="4745579"/>
            <a:chOff x="-120822" y="-88498"/>
            <a:chExt cx="5430796" cy="4746225"/>
          </a:xfrm>
        </p:grpSpPr>
        <p:grpSp>
          <p:nvGrpSpPr>
            <p:cNvPr id="5" name="Group 4"/>
            <p:cNvGrpSpPr/>
            <p:nvPr/>
          </p:nvGrpSpPr>
          <p:grpSpPr>
            <a:xfrm>
              <a:off x="-120822" y="-88498"/>
              <a:ext cx="5430796" cy="4746225"/>
              <a:chOff x="-149397" y="-31351"/>
              <a:chExt cx="5430796" cy="4746827"/>
            </a:xfrm>
          </p:grpSpPr>
          <p:sp>
            <p:nvSpPr>
              <p:cNvPr id="12" name="Text Box 2"/>
              <p:cNvSpPr txBox="1">
                <a:spLocks noChangeArrowheads="1"/>
              </p:cNvSpPr>
              <p:nvPr/>
            </p:nvSpPr>
            <p:spPr bwMode="auto">
              <a:xfrm>
                <a:off x="1892540" y="4352922"/>
                <a:ext cx="1304925" cy="36255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1" dirty="0">
                    <a:effectLst/>
                    <a:latin typeface="Arial"/>
                    <a:ea typeface="Calibri"/>
                    <a:cs typeface="Arial"/>
                  </a:rPr>
                  <a:t>UNATTRACTIVE</a:t>
                </a:r>
                <a:endParaRPr lang="en-US" sz="1000" dirty="0">
                  <a:effectLst/>
                  <a:latin typeface="Calibri"/>
                  <a:ea typeface="Calibri"/>
                  <a:cs typeface="Times New Roman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1" dirty="0">
                    <a:effectLst/>
                    <a:latin typeface="Arial"/>
                    <a:ea typeface="Calibri"/>
                    <a:cs typeface="Arial"/>
                  </a:rPr>
                  <a:t>PROVIDER</a:t>
                </a:r>
                <a:endParaRPr lang="en-US" sz="1000" dirty="0">
                  <a:effectLst/>
                  <a:latin typeface="Calibri"/>
                  <a:ea typeface="Calibri"/>
                  <a:cs typeface="Times New Roman"/>
                </a:endParaRPr>
              </a:p>
            </p:txBody>
          </p:sp>
          <p:sp>
            <p:nvSpPr>
              <p:cNvPr id="13" name="Text Box 2"/>
              <p:cNvSpPr txBox="1">
                <a:spLocks noChangeArrowheads="1"/>
              </p:cNvSpPr>
              <p:nvPr/>
            </p:nvSpPr>
            <p:spPr bwMode="auto">
              <a:xfrm>
                <a:off x="2005012" y="-31351"/>
                <a:ext cx="1057275" cy="35247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1" dirty="0">
                    <a:effectLst/>
                    <a:latin typeface="Arial"/>
                    <a:ea typeface="Calibri"/>
                    <a:cs typeface="Arial"/>
                  </a:rPr>
                  <a:t>ATTRACTIVE</a:t>
                </a:r>
                <a:endParaRPr lang="en-US" sz="1000" dirty="0">
                  <a:effectLst/>
                  <a:latin typeface="Calibri"/>
                  <a:ea typeface="Calibri"/>
                  <a:cs typeface="Times New Roman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00" i="1" dirty="0">
                    <a:effectLst/>
                    <a:latin typeface="Arial"/>
                    <a:ea typeface="Calibri"/>
                    <a:cs typeface="Arial"/>
                  </a:rPr>
                  <a:t>PROVIDER</a:t>
                </a:r>
                <a:endParaRPr lang="en-US" sz="1000" dirty="0">
                  <a:effectLst/>
                  <a:latin typeface="Calibri"/>
                  <a:ea typeface="Calibri"/>
                  <a:cs typeface="Times New Roman"/>
                </a:endParaRPr>
              </a:p>
            </p:txBody>
          </p:sp>
          <p:sp>
            <p:nvSpPr>
              <p:cNvPr id="14" name="Text Box 2"/>
              <p:cNvSpPr txBox="1">
                <a:spLocks noChangeArrowheads="1"/>
              </p:cNvSpPr>
              <p:nvPr/>
            </p:nvSpPr>
            <p:spPr bwMode="auto">
              <a:xfrm>
                <a:off x="-149397" y="2105090"/>
                <a:ext cx="997122" cy="266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i="1" dirty="0">
                    <a:effectLst/>
                    <a:latin typeface="Arial"/>
                    <a:ea typeface="Calibri"/>
                    <a:cs typeface="Arial"/>
                  </a:rPr>
                  <a:t>INFLEXIBLE</a:t>
                </a:r>
                <a:endParaRPr lang="en-US" sz="1000" dirty="0">
                  <a:effectLst/>
                  <a:latin typeface="Calibri"/>
                  <a:ea typeface="Calibri"/>
                  <a:cs typeface="Times New Roman"/>
                </a:endParaRPr>
              </a:p>
            </p:txBody>
          </p:sp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4433674" y="2105328"/>
                <a:ext cx="847725" cy="266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000" i="1" dirty="0">
                    <a:effectLst/>
                    <a:latin typeface="Arial"/>
                    <a:ea typeface="Calibri"/>
                    <a:cs typeface="Arial"/>
                  </a:rPr>
                  <a:t>FLEXIBLE</a:t>
                </a:r>
                <a:endParaRPr lang="en-US" sz="1000" dirty="0">
                  <a:effectLst/>
                  <a:latin typeface="Calibri"/>
                  <a:ea typeface="Calibri"/>
                  <a:cs typeface="Times New Roman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833599" y="419100"/>
                <a:ext cx="3524250" cy="3900170"/>
                <a:chOff x="71599" y="0"/>
                <a:chExt cx="3524250" cy="3257550"/>
              </a:xfrm>
            </p:grpSpPr>
            <p:cxnSp>
              <p:nvCxnSpPr>
                <p:cNvPr id="17" name="Straight Connector 16"/>
                <p:cNvCxnSpPr/>
                <p:nvPr/>
              </p:nvCxnSpPr>
              <p:spPr>
                <a:xfrm>
                  <a:off x="1771650" y="0"/>
                  <a:ext cx="0" cy="325755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/>
                <p:nvPr/>
              </p:nvCxnSpPr>
              <p:spPr>
                <a:xfrm flipH="1">
                  <a:off x="71599" y="1543050"/>
                  <a:ext cx="3524250" cy="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6" name="Picture 5" descr="Logo of Verizon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4475" y="380999"/>
              <a:ext cx="519112" cy="519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 descr="Logo of AT&amp;amp;T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571499"/>
              <a:ext cx="441585" cy="44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 descr="Logo of Sprint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975" y="2314576"/>
              <a:ext cx="571500" cy="57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Logo of T-Mobile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4224" y="3181350"/>
              <a:ext cx="753753" cy="75375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743325" y="781050"/>
              <a:ext cx="866775" cy="2565400"/>
            </a:xfrm>
            <a:prstGeom prst="straightConnector1">
              <a:avLst/>
            </a:prstGeom>
            <a:ln w="19050">
              <a:prstDash val="dash"/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 descr="Logo of T-Mobile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38" b="22956"/>
          <a:stretch/>
        </p:blipFill>
        <p:spPr bwMode="auto">
          <a:xfrm>
            <a:off x="6025091" y="1868047"/>
            <a:ext cx="753753" cy="30528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DIRECTION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005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15519"/>
            <a:ext cx="8229600" cy="3209124"/>
          </a:xfrm>
        </p:spPr>
        <p:txBody>
          <a:bodyPr/>
          <a:lstStyle/>
          <a:p>
            <a:r>
              <a:rPr lang="en-US" sz="5400" dirty="0" smtClean="0">
                <a:solidFill>
                  <a:schemeClr val="bg1"/>
                </a:solidFill>
              </a:rPr>
              <a:t>Objectives/Goals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DIRECTION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197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Objectives/Goals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DIRECTION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Up Arrow 4"/>
          <p:cNvSpPr/>
          <p:nvPr/>
        </p:nvSpPr>
        <p:spPr>
          <a:xfrm>
            <a:off x="-1" y="1219572"/>
            <a:ext cx="2041897" cy="3180681"/>
          </a:xfrm>
          <a:prstGeom prst="upArrow">
            <a:avLst/>
          </a:prstGeom>
          <a:solidFill>
            <a:srgbClr val="E20074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20074"/>
              </a:solidFill>
            </a:endParaRPr>
          </a:p>
        </p:txBody>
      </p:sp>
      <p:sp>
        <p:nvSpPr>
          <p:cNvPr id="6" name="Up Arrow 5"/>
          <p:cNvSpPr/>
          <p:nvPr/>
        </p:nvSpPr>
        <p:spPr>
          <a:xfrm>
            <a:off x="1775525" y="2042532"/>
            <a:ext cx="2041897" cy="3180681"/>
          </a:xfrm>
          <a:prstGeom prst="upArrow">
            <a:avLst/>
          </a:prstGeom>
          <a:solidFill>
            <a:srgbClr val="E20074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275" endPos="15000" dist="1016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0074"/>
              </a:solidFill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3551051" y="1219572"/>
            <a:ext cx="2041897" cy="3180681"/>
          </a:xfrm>
          <a:prstGeom prst="upArrow">
            <a:avLst/>
          </a:prstGeom>
          <a:solidFill>
            <a:srgbClr val="E20074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0074"/>
              </a:solidFill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5326577" y="2042532"/>
            <a:ext cx="2041897" cy="3180681"/>
          </a:xfrm>
          <a:prstGeom prst="upArrow">
            <a:avLst/>
          </a:prstGeom>
          <a:solidFill>
            <a:srgbClr val="E20074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275" endPos="15000" dist="1016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0074"/>
              </a:solidFill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7102102" y="1219572"/>
            <a:ext cx="2041897" cy="3180681"/>
          </a:xfrm>
          <a:prstGeom prst="upArrow">
            <a:avLst/>
          </a:prstGeom>
          <a:solidFill>
            <a:srgbClr val="E20074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20074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5174" y="1833517"/>
            <a:ext cx="5317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50" dirty="0" smtClean="0">
                <a:ln w="13500">
                  <a:noFill/>
                  <a:prstDash val="solid"/>
                </a:ln>
                <a:solidFill>
                  <a:schemeClr val="bg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"/>
                <a:cs typeface="Arial"/>
              </a:rPr>
              <a:t>1</a:t>
            </a:r>
            <a:endParaRPr lang="en-US" sz="11500" b="1" spc="50" dirty="0">
              <a:ln w="13500">
                <a:noFill/>
                <a:prstDash val="solid"/>
              </a:ln>
              <a:solidFill>
                <a:schemeClr val="bg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55959" y="2673525"/>
            <a:ext cx="5317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50" dirty="0" smtClean="0">
                <a:ln w="13500">
                  <a:noFill/>
                  <a:prstDash val="solid"/>
                </a:ln>
                <a:solidFill>
                  <a:schemeClr val="bg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"/>
                <a:cs typeface="Arial"/>
              </a:rPr>
              <a:t>2</a:t>
            </a:r>
            <a:endParaRPr lang="en-US" sz="11500" b="1" spc="50" dirty="0">
              <a:ln w="13500">
                <a:noFill/>
                <a:prstDash val="solid"/>
              </a:ln>
              <a:solidFill>
                <a:schemeClr val="bg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59316" y="1833517"/>
            <a:ext cx="5317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50" dirty="0" smtClean="0">
                <a:ln w="13500">
                  <a:noFill/>
                  <a:prstDash val="solid"/>
                </a:ln>
                <a:solidFill>
                  <a:schemeClr val="bg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"/>
                <a:cs typeface="Arial"/>
              </a:rPr>
              <a:t>3</a:t>
            </a:r>
            <a:endParaRPr lang="en-US" sz="11500" b="1" spc="50" dirty="0">
              <a:ln w="13500">
                <a:noFill/>
                <a:prstDash val="solid"/>
              </a:ln>
              <a:solidFill>
                <a:schemeClr val="bg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54364" y="2673525"/>
            <a:ext cx="5317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50" dirty="0" smtClean="0">
                <a:ln w="13500">
                  <a:noFill/>
                  <a:prstDash val="solid"/>
                </a:ln>
                <a:solidFill>
                  <a:schemeClr val="bg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"/>
                <a:cs typeface="Arial"/>
              </a:rPr>
              <a:t>4</a:t>
            </a:r>
            <a:endParaRPr lang="en-US" sz="11500" b="1" spc="50" dirty="0">
              <a:ln w="13500">
                <a:noFill/>
                <a:prstDash val="solid"/>
              </a:ln>
              <a:solidFill>
                <a:schemeClr val="bg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86903" y="1833517"/>
            <a:ext cx="53176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spc="50" dirty="0" smtClean="0">
                <a:ln w="13500">
                  <a:noFill/>
                  <a:prstDash val="solid"/>
                </a:ln>
                <a:solidFill>
                  <a:schemeClr val="bg1"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Arial"/>
                <a:cs typeface="Arial"/>
              </a:rPr>
              <a:t>5</a:t>
            </a:r>
            <a:endParaRPr lang="en-US" sz="11500" b="1" spc="50" dirty="0">
              <a:ln w="13500">
                <a:noFill/>
                <a:prstDash val="solid"/>
              </a:ln>
              <a:solidFill>
                <a:schemeClr val="bg1"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3562" y="3747056"/>
            <a:ext cx="23446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i="1" dirty="0" smtClean="0">
                <a:latin typeface="Arial"/>
                <a:cs typeface="Arial"/>
              </a:rPr>
              <a:t>T-MOBILE </a:t>
            </a:r>
          </a:p>
          <a:p>
            <a:r>
              <a:rPr lang="en-US" sz="950" i="1" dirty="0" smtClean="0">
                <a:latin typeface="Arial"/>
                <a:cs typeface="Arial"/>
              </a:rPr>
              <a:t>AS A </a:t>
            </a:r>
          </a:p>
          <a:p>
            <a:r>
              <a:rPr lang="en-US" sz="950" i="1" dirty="0" smtClean="0">
                <a:latin typeface="Arial"/>
                <a:cs typeface="Arial"/>
              </a:rPr>
              <a:t>LEGITIMATE </a:t>
            </a:r>
          </a:p>
          <a:p>
            <a:r>
              <a:rPr lang="en-US" sz="950" i="1" dirty="0" smtClean="0">
                <a:latin typeface="Arial"/>
                <a:cs typeface="Arial"/>
              </a:rPr>
              <a:t>COMPETITOR</a:t>
            </a:r>
            <a:endParaRPr lang="en-US" sz="95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1216941" y="3939038"/>
            <a:ext cx="234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/>
                <a:cs typeface="Arial"/>
              </a:rPr>
              <a:t>STRENGTHEN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67998" y="4066947"/>
            <a:ext cx="234468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0" i="1" dirty="0" smtClean="0">
                <a:latin typeface="Arial"/>
                <a:cs typeface="Arial"/>
              </a:rPr>
              <a:t>PHILANTHROPIC</a:t>
            </a:r>
          </a:p>
          <a:p>
            <a:r>
              <a:rPr lang="en-US" sz="900" i="1" dirty="0" smtClean="0">
                <a:latin typeface="Arial"/>
                <a:cs typeface="Arial"/>
              </a:rPr>
              <a:t>PARTNERSHIP</a:t>
            </a:r>
            <a:endParaRPr lang="en-US" sz="900" i="1" dirty="0"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52324" y="4865705"/>
            <a:ext cx="234468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i="1" dirty="0" smtClean="0">
                <a:latin typeface="Arial"/>
                <a:cs typeface="Arial"/>
              </a:rPr>
              <a:t>T-MOBILE’S</a:t>
            </a:r>
          </a:p>
          <a:p>
            <a:r>
              <a:rPr lang="en-US" sz="900" i="1" dirty="0" smtClean="0">
                <a:latin typeface="Arial"/>
                <a:cs typeface="Arial"/>
              </a:rPr>
              <a:t>BRAND IMAGE</a:t>
            </a:r>
            <a:endParaRPr lang="en-US" sz="900" i="1" dirty="0"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22810" y="3978004"/>
            <a:ext cx="2344682" cy="453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b="1" i="1" dirty="0" smtClean="0">
              <a:solidFill>
                <a:srgbClr val="FFFFFF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Arial"/>
              <a:cs typeface="Arial"/>
            </a:endParaRPr>
          </a:p>
          <a:p>
            <a:pPr algn="ctr"/>
            <a:r>
              <a:rPr lang="en-US" sz="950" i="1" dirty="0" smtClean="0">
                <a:latin typeface="Arial"/>
                <a:cs typeface="Arial"/>
              </a:rPr>
              <a:t>LOYALTY</a:t>
            </a:r>
            <a:endParaRPr lang="en-US" sz="950" i="1" dirty="0">
              <a:latin typeface="Arial"/>
              <a:cs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529215" y="2284139"/>
            <a:ext cx="227956" cy="11259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06070" y="3135090"/>
            <a:ext cx="227956" cy="11259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086351" y="2260029"/>
            <a:ext cx="227956" cy="11259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855824" y="3131522"/>
            <a:ext cx="227956" cy="11259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636655" y="2287876"/>
            <a:ext cx="227956" cy="112593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06400" y="3519868"/>
            <a:ext cx="177552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b="1" i="1" dirty="0">
              <a:solidFill>
                <a:schemeClr val="bg1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414567" y="4719198"/>
            <a:ext cx="23746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50" i="1" dirty="0">
                <a:latin typeface="Arial"/>
                <a:cs typeface="Arial"/>
              </a:rPr>
              <a:t>T-MOBILE’S</a:t>
            </a:r>
          </a:p>
          <a:p>
            <a:r>
              <a:rPr lang="en-US" sz="950" i="1" dirty="0">
                <a:latin typeface="Arial"/>
                <a:cs typeface="Arial"/>
              </a:rPr>
              <a:t>BRAND </a:t>
            </a:r>
            <a:endParaRPr lang="en-US" sz="950" i="1" dirty="0" smtClean="0">
              <a:latin typeface="Arial"/>
              <a:cs typeface="Arial"/>
            </a:endParaRPr>
          </a:p>
          <a:p>
            <a:r>
              <a:rPr lang="en-US" sz="950" i="1" dirty="0" smtClean="0">
                <a:latin typeface="Arial"/>
                <a:cs typeface="Arial"/>
              </a:rPr>
              <a:t>IMAGE</a:t>
            </a:r>
            <a:endParaRPr lang="en-US" sz="950" i="1" dirty="0">
              <a:latin typeface="Arial"/>
              <a:cs typeface="Arial"/>
            </a:endParaRPr>
          </a:p>
          <a:p>
            <a:endParaRPr lang="en-US" sz="950" dirty="0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-555735" y="3114880"/>
            <a:ext cx="234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/>
                <a:cs typeface="Arial"/>
              </a:rPr>
              <a:t>POSITION</a:t>
            </a:r>
            <a:endParaRPr lang="en-US" sz="2400" b="1" i="1" dirty="0" smtClean="0">
              <a:solidFill>
                <a:schemeClr val="bg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rial"/>
              <a:cs typeface="Arial"/>
            </a:endParaRPr>
          </a:p>
        </p:txBody>
      </p:sp>
      <p:sp>
        <p:nvSpPr>
          <p:cNvPr id="46" name="TextBox 45"/>
          <p:cNvSpPr txBox="1"/>
          <p:nvPr/>
        </p:nvSpPr>
        <p:spPr>
          <a:xfrm rot="16200000">
            <a:off x="2995657" y="3122397"/>
            <a:ext cx="234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/>
                <a:cs typeface="Arial"/>
              </a:rPr>
              <a:t>CREATE</a:t>
            </a:r>
          </a:p>
        </p:txBody>
      </p:sp>
      <p:sp>
        <p:nvSpPr>
          <p:cNvPr id="50" name="TextBox 49"/>
          <p:cNvSpPr txBox="1"/>
          <p:nvPr/>
        </p:nvSpPr>
        <p:spPr>
          <a:xfrm rot="16200000">
            <a:off x="4778110" y="4362181"/>
            <a:ext cx="234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FFFF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Arial"/>
                <a:cs typeface="Arial"/>
              </a:rPr>
              <a:t>STREAMLINE</a:t>
            </a:r>
          </a:p>
        </p:txBody>
      </p:sp>
      <p:sp>
        <p:nvSpPr>
          <p:cNvPr id="51" name="TextBox 50"/>
          <p:cNvSpPr txBox="1"/>
          <p:nvPr/>
        </p:nvSpPr>
        <p:spPr>
          <a:xfrm rot="16200000">
            <a:off x="6545504" y="3686964"/>
            <a:ext cx="234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smtClean="0">
                <a:solidFill>
                  <a:srgbClr val="FFFFFF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Arial"/>
                <a:cs typeface="Arial"/>
              </a:rPr>
              <a:t>PROMOTE</a:t>
            </a:r>
            <a:endParaRPr lang="en-US" sz="1600" b="1" i="1" dirty="0">
              <a:solidFill>
                <a:srgbClr val="FFFFFF"/>
              </a:solidFill>
              <a:effectLst>
                <a:innerShdw blurRad="63500" dist="50800" dir="8100000">
                  <a:prstClr val="black">
                    <a:alpha val="50000"/>
                  </a:prstClr>
                </a:inn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751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17899"/>
            <a:ext cx="8229600" cy="3209124"/>
          </a:xfrm>
        </p:spPr>
        <p:txBody>
          <a:bodyPr/>
          <a:lstStyle/>
          <a:p>
            <a:r>
              <a:rPr lang="en-US" sz="5400" dirty="0" smtClean="0">
                <a:solidFill>
                  <a:schemeClr val="bg1"/>
                </a:solidFill>
              </a:rPr>
              <a:t>Timeline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sz="5400" dirty="0" smtClean="0">
                <a:solidFill>
                  <a:schemeClr val="bg1">
                    <a:lumMod val="75000"/>
                  </a:schemeClr>
                </a:solidFill>
              </a:rPr>
              <a:t>THE PLAN 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161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Timeline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PLAN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4912" y="3672710"/>
            <a:ext cx="7644809" cy="31898"/>
          </a:xfrm>
          <a:prstGeom prst="straightConnector1">
            <a:avLst/>
          </a:prstGeom>
          <a:ln>
            <a:solidFill>
              <a:srgbClr val="E20074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26781" y="3518997"/>
            <a:ext cx="0" cy="287079"/>
          </a:xfrm>
          <a:prstGeom prst="line">
            <a:avLst/>
          </a:prstGeom>
          <a:ln>
            <a:solidFill>
              <a:srgbClr val="E2007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68009" y="3545578"/>
            <a:ext cx="0" cy="287079"/>
          </a:xfrm>
          <a:prstGeom prst="line">
            <a:avLst/>
          </a:prstGeom>
          <a:ln>
            <a:solidFill>
              <a:srgbClr val="E2007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45934" y="3545577"/>
            <a:ext cx="0" cy="287079"/>
          </a:xfrm>
          <a:prstGeom prst="line">
            <a:avLst/>
          </a:prstGeom>
          <a:ln>
            <a:solidFill>
              <a:srgbClr val="E2007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87656" y="3545578"/>
            <a:ext cx="0" cy="287079"/>
          </a:xfrm>
          <a:prstGeom prst="line">
            <a:avLst/>
          </a:prstGeom>
          <a:ln>
            <a:solidFill>
              <a:srgbClr val="E2007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467600" y="3549122"/>
            <a:ext cx="0" cy="287079"/>
          </a:xfrm>
          <a:prstGeom prst="line">
            <a:avLst/>
          </a:prstGeom>
          <a:ln>
            <a:solidFill>
              <a:srgbClr val="E2007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50311" y="4098013"/>
            <a:ext cx="16359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SEPT. 10</a:t>
            </a:r>
            <a:r>
              <a:rPr lang="en-US" b="1" i="1" baseline="30000" dirty="0" smtClean="0">
                <a:solidFill>
                  <a:srgbClr val="DD0074"/>
                </a:solidFill>
                <a:latin typeface="Arial"/>
                <a:cs typeface="Arial"/>
              </a:rPr>
              <a:t>th</a:t>
            </a:r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WINNERS DETERMINED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65450" y="2702890"/>
            <a:ext cx="16076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EVENT 1</a:t>
            </a:r>
            <a:endParaRPr lang="en-US" sz="1600" i="1" dirty="0">
              <a:solidFill>
                <a:srgbClr val="000000"/>
              </a:solidFill>
              <a:latin typeface="Arial"/>
              <a:cs typeface="Arial"/>
            </a:endParaRPr>
          </a:p>
          <a:p>
            <a:pPr algn="ctr"/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SEPT - NOV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019452" y="4098013"/>
            <a:ext cx="17995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JAN. 18</a:t>
            </a:r>
            <a:r>
              <a:rPr lang="en-US" b="1" i="1" baseline="30000" dirty="0" smtClean="0">
                <a:solidFill>
                  <a:srgbClr val="DD0074"/>
                </a:solidFill>
                <a:latin typeface="Arial"/>
                <a:cs typeface="Arial"/>
              </a:rPr>
              <a:t>th</a:t>
            </a:r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PROMOTIONAL STUNT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0598" y="2702890"/>
            <a:ext cx="158070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EVENT 2</a:t>
            </a:r>
          </a:p>
          <a:p>
            <a:pPr algn="ctr"/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APRIL 12</a:t>
            </a:r>
            <a:r>
              <a:rPr lang="en-US" b="1" i="1" baseline="30000" dirty="0" smtClean="0">
                <a:solidFill>
                  <a:srgbClr val="DD0074"/>
                </a:solidFill>
                <a:latin typeface="Arial"/>
                <a:cs typeface="Arial"/>
              </a:rPr>
              <a:t>th</a:t>
            </a:r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 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43570" y="2425891"/>
            <a:ext cx="196642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START EVENT 1 SOCIAL MEDIA </a:t>
            </a:r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AUG. 15</a:t>
            </a:r>
            <a:r>
              <a:rPr lang="en-US" b="1" i="1" baseline="30000" dirty="0" smtClean="0">
                <a:solidFill>
                  <a:srgbClr val="DD0074"/>
                </a:solidFill>
                <a:latin typeface="Arial"/>
                <a:cs typeface="Arial"/>
              </a:rPr>
              <a:t>th</a:t>
            </a:r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633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57324"/>
            <a:ext cx="8229600" cy="3209124"/>
          </a:xfrm>
        </p:spPr>
        <p:txBody>
          <a:bodyPr/>
          <a:lstStyle/>
          <a:p>
            <a:r>
              <a:rPr lang="en-US" sz="3600" dirty="0" smtClean="0">
                <a:solidFill>
                  <a:schemeClr val="bg1"/>
                </a:solidFill>
              </a:rPr>
              <a:t>Objectives/Strategy 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Prior to Event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Logistics</a:t>
            </a:r>
          </a:p>
          <a:p>
            <a:r>
              <a:rPr lang="en-US" sz="3600" dirty="0">
                <a:solidFill>
                  <a:schemeClr val="bg1"/>
                </a:solidFill>
              </a:rPr>
              <a:t>Social Media </a:t>
            </a:r>
            <a:r>
              <a:rPr lang="en-US" sz="3600" dirty="0" smtClean="0">
                <a:solidFill>
                  <a:schemeClr val="bg1"/>
                </a:solidFill>
              </a:rPr>
              <a:t>Plan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Media Outreach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Budget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Post Measurement 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498191" y="42207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TOUCHDOWN T-MOBILE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5801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UNLEASH YOUR TAILGATE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876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Objectives/Strategy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59735"/>
            <a:ext cx="8229600" cy="4473314"/>
          </a:xfrm>
        </p:spPr>
        <p:txBody>
          <a:bodyPr/>
          <a:lstStyle/>
          <a:p>
            <a:pPr marL="342900" lvl="0" indent="-342900">
              <a:buFont typeface="Arial"/>
              <a:buChar char="•"/>
            </a:pPr>
            <a:r>
              <a:rPr lang="en-US" dirty="0"/>
              <a:t>Generate online buzz for T-Mobile</a:t>
            </a:r>
          </a:p>
          <a:p>
            <a:pPr marL="342900" lvl="0" indent="-342900">
              <a:buFont typeface="Arial"/>
              <a:buChar char="•"/>
            </a:pPr>
            <a:r>
              <a:rPr lang="en-US" dirty="0"/>
              <a:t>Aim for Twitter’s main demographic (ages 18-29)</a:t>
            </a:r>
          </a:p>
          <a:p>
            <a:pPr marL="342900" lvl="0" indent="-342900">
              <a:buFont typeface="Arial"/>
              <a:buChar char="•"/>
            </a:pPr>
            <a:r>
              <a:rPr lang="en-US" dirty="0"/>
              <a:t>Target college students and returning alumni </a:t>
            </a:r>
            <a:endParaRPr lang="en-US" dirty="0" smtClean="0"/>
          </a:p>
          <a:p>
            <a:pPr marL="342900" lvl="0" indent="-342900">
              <a:buFont typeface="Arial"/>
              <a:buChar char="•"/>
            </a:pPr>
            <a:r>
              <a:rPr lang="en-US" dirty="0" smtClean="0"/>
              <a:t>Rewarding current T-Mobile customers </a:t>
            </a:r>
          </a:p>
          <a:p>
            <a:pPr marL="342900" lvl="0" indent="-342900">
              <a:buFont typeface="Arial"/>
              <a:buChar char="•"/>
            </a:pPr>
            <a:r>
              <a:rPr lang="en-US" dirty="0" smtClean="0"/>
              <a:t>Attract new customers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YOUR TAILGATE: TOUCHDOWN T-MOBILE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34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51765"/>
            <a:ext cx="8229600" cy="3209124"/>
          </a:xfrm>
        </p:spPr>
        <p:txBody>
          <a:bodyPr/>
          <a:lstStyle/>
          <a:p>
            <a:r>
              <a:rPr lang="en-US" sz="5400" dirty="0" smtClean="0">
                <a:solidFill>
                  <a:schemeClr val="bg1"/>
                </a:solidFill>
              </a:rPr>
              <a:t>Meet Our Team!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76577"/>
            <a:ext cx="8229600" cy="1143000"/>
          </a:xfrm>
        </p:spPr>
        <p:txBody>
          <a:bodyPr/>
          <a:lstStyle/>
          <a:p>
            <a:r>
              <a:rPr lang="en-US" sz="5400" dirty="0" smtClean="0">
                <a:solidFill>
                  <a:schemeClr val="bg1">
                    <a:lumMod val="75000"/>
                  </a:schemeClr>
                </a:solidFill>
              </a:rPr>
              <a:t>ABOUT IN TURN PR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7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Prior to Event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55408"/>
            <a:ext cx="8229600" cy="4473314"/>
          </a:xfrm>
        </p:spPr>
        <p:txBody>
          <a:bodyPr/>
          <a:lstStyle/>
          <a:p>
            <a:pPr lvl="0"/>
            <a:r>
              <a:rPr lang="en-US" dirty="0"/>
              <a:t>Create </a:t>
            </a:r>
            <a:r>
              <a:rPr lang="en-US" b="1" dirty="0"/>
              <a:t>social media competition </a:t>
            </a:r>
            <a:r>
              <a:rPr lang="en-US" dirty="0"/>
              <a:t>for top 25 NCAA football teams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Assign hashtags to each school (i.e. #UnleashGators, #UnleashTrojans, etc.)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Ask Twitter users to tweet their school’s hashtag </a:t>
            </a:r>
            <a:r>
              <a:rPr lang="en-US" dirty="0"/>
              <a:t>along with T-Mobile’s twitter handle (@TMobile</a:t>
            </a:r>
            <a:r>
              <a:rPr lang="en-US" dirty="0" smtClean="0"/>
              <a:t>)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Ask Facebook users to post their school’s hashtag and share T-Mobile’s Facebook post 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Top </a:t>
            </a:r>
            <a:r>
              <a:rPr lang="en-US" dirty="0" smtClean="0"/>
              <a:t>3 colleges with the most combined engagement (hashtags &amp; shares) </a:t>
            </a:r>
            <a:r>
              <a:rPr lang="en-US" dirty="0"/>
              <a:t>win tailgate</a:t>
            </a:r>
          </a:p>
          <a:p>
            <a:endParaRPr lang="en-US" dirty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YOUR TAILGATE: TOUCHDOWN T-MOBILE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96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Logistics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214483"/>
            <a:ext cx="8229600" cy="4458196"/>
          </a:xfrm>
        </p:spPr>
        <p:txBody>
          <a:bodyPr/>
          <a:lstStyle/>
          <a:p>
            <a:r>
              <a:rPr lang="en-US" dirty="0"/>
              <a:t>Who</a:t>
            </a:r>
            <a:r>
              <a:rPr lang="en-US" dirty="0" smtClean="0"/>
              <a:t>:	 	College </a:t>
            </a:r>
            <a:r>
              <a:rPr lang="en-US" dirty="0"/>
              <a:t>students &amp; returning alumni of top 25 </a:t>
            </a:r>
            <a:r>
              <a:rPr lang="en-US" dirty="0" smtClean="0"/>
              <a:t>				NCAA </a:t>
            </a:r>
            <a:r>
              <a:rPr lang="en-US" dirty="0"/>
              <a:t>football teams</a:t>
            </a:r>
          </a:p>
          <a:p>
            <a:r>
              <a:rPr lang="en-US" dirty="0"/>
              <a:t>What: </a:t>
            </a:r>
            <a:r>
              <a:rPr lang="en-US" dirty="0" smtClean="0"/>
              <a:t>		</a:t>
            </a:r>
            <a:r>
              <a:rPr lang="en-US" dirty="0"/>
              <a:t>G</a:t>
            </a:r>
            <a:r>
              <a:rPr lang="en-US" dirty="0" smtClean="0"/>
              <a:t>iant </a:t>
            </a:r>
            <a:r>
              <a:rPr lang="en-US" dirty="0"/>
              <a:t>homecoming tailgate</a:t>
            </a:r>
          </a:p>
          <a:p>
            <a:r>
              <a:rPr lang="en-US" dirty="0"/>
              <a:t>When</a:t>
            </a:r>
            <a:r>
              <a:rPr lang="en-US" dirty="0" smtClean="0"/>
              <a:t>:	 	Late </a:t>
            </a:r>
            <a:r>
              <a:rPr lang="en-US" dirty="0"/>
              <a:t>September to early November</a:t>
            </a:r>
          </a:p>
          <a:p>
            <a:r>
              <a:rPr lang="en-US" dirty="0"/>
              <a:t>Where: </a:t>
            </a:r>
            <a:r>
              <a:rPr lang="en-US" dirty="0" smtClean="0"/>
              <a:t>	On </a:t>
            </a:r>
            <a:r>
              <a:rPr lang="en-US" dirty="0"/>
              <a:t>or close to the campuses of the 3 </a:t>
            </a:r>
            <a:r>
              <a:rPr lang="en-US" dirty="0" smtClean="0"/>
              <a:t>winners 				of </a:t>
            </a:r>
            <a:r>
              <a:rPr lang="en-US" dirty="0"/>
              <a:t>the social media competition</a:t>
            </a:r>
          </a:p>
          <a:p>
            <a:r>
              <a:rPr lang="en-US" dirty="0"/>
              <a:t>Why: </a:t>
            </a:r>
            <a:r>
              <a:rPr lang="en-US" dirty="0" smtClean="0"/>
              <a:t>		To catch attention and market to college </a:t>
            </a:r>
            <a:r>
              <a:rPr lang="en-US" dirty="0"/>
              <a:t>students </a:t>
            </a:r>
            <a:r>
              <a:rPr lang="en-US" dirty="0" smtClean="0"/>
              <a:t>			&amp; homecoming </a:t>
            </a:r>
            <a:r>
              <a:rPr lang="en-US" dirty="0"/>
              <a:t>alumni</a:t>
            </a:r>
          </a:p>
          <a:p>
            <a:r>
              <a:rPr lang="en-US" dirty="0" smtClean="0"/>
              <a:t>Details</a:t>
            </a:r>
            <a:r>
              <a:rPr lang="en-US" dirty="0"/>
              <a:t>: </a:t>
            </a:r>
            <a:r>
              <a:rPr lang="en-US" dirty="0" smtClean="0"/>
              <a:t>	Free food &amp; local music, customer service tent, 			tablet </a:t>
            </a:r>
            <a:r>
              <a:rPr lang="en-US" dirty="0"/>
              <a:t>trivia, </a:t>
            </a:r>
            <a:r>
              <a:rPr lang="en-US" dirty="0" smtClean="0"/>
              <a:t>Instagram touchdown competition, </a:t>
            </a:r>
            <a:r>
              <a:rPr lang="en-US" dirty="0"/>
              <a:t>T</a:t>
            </a:r>
            <a:r>
              <a:rPr lang="en-US" dirty="0" smtClean="0"/>
              <a:t>-			Mobile </a:t>
            </a:r>
            <a:r>
              <a:rPr lang="en-US" dirty="0"/>
              <a:t>giveaways, and phone </a:t>
            </a:r>
            <a:r>
              <a:rPr lang="en-US" dirty="0" smtClean="0"/>
              <a:t>upgrades </a:t>
            </a:r>
            <a:r>
              <a:rPr lang="en-US" dirty="0"/>
              <a:t>&amp; </a:t>
            </a:r>
            <a:r>
              <a:rPr lang="en-US" dirty="0" smtClean="0"/>
              <a:t>					service plan buyouts</a:t>
            </a:r>
            <a:endParaRPr lang="en-US" dirty="0"/>
          </a:p>
          <a:p>
            <a:pPr marL="342900" lvl="0" indent="-342900">
              <a:buFont typeface="Arial"/>
              <a:buChar char="•"/>
            </a:pPr>
            <a:endParaRPr lang="en-US" dirty="0"/>
          </a:p>
        </p:txBody>
      </p:sp>
      <p:sp>
        <p:nvSpPr>
          <p:cNvPr id="12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YOUR TAILGATE: TOUCHDOWN T-MOBILE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24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2247953"/>
            <a:ext cx="8229600" cy="3209124"/>
          </a:xfrm>
        </p:spPr>
        <p:txBody>
          <a:bodyPr/>
          <a:lstStyle/>
          <a:p>
            <a:pPr marL="342900" lvl="0" indent="-342900">
              <a:buFont typeface="Arial"/>
              <a:buChar char="•"/>
            </a:pPr>
            <a:r>
              <a:rPr lang="en-US" dirty="0" smtClean="0"/>
              <a:t>Conducting competition via Twitter &amp; Facebook</a:t>
            </a:r>
          </a:p>
          <a:p>
            <a:pPr marL="342900" lvl="0" indent="-342900">
              <a:buFont typeface="Arial"/>
              <a:buChar char="•"/>
            </a:pPr>
            <a:r>
              <a:rPr lang="en-US" dirty="0" smtClean="0"/>
              <a:t>Posting on all social networks to promote event</a:t>
            </a:r>
          </a:p>
          <a:p>
            <a:pPr marL="342900" lvl="0" indent="-342900">
              <a:buFont typeface="Arial"/>
              <a:buChar char="•"/>
            </a:pPr>
            <a:r>
              <a:rPr lang="en-US" dirty="0" smtClean="0"/>
              <a:t>Sending </a:t>
            </a:r>
            <a:r>
              <a:rPr lang="en-US" dirty="0"/>
              <a:t>Facebook invites to </a:t>
            </a:r>
            <a:r>
              <a:rPr lang="en-US" dirty="0" smtClean="0"/>
              <a:t>alumni</a:t>
            </a:r>
            <a:r>
              <a:rPr lang="en-US" dirty="0"/>
              <a:t> </a:t>
            </a:r>
            <a:r>
              <a:rPr lang="en-US" dirty="0" smtClean="0"/>
              <a:t>&amp; student </a:t>
            </a:r>
            <a:r>
              <a:rPr lang="en-US" dirty="0"/>
              <a:t>Facebook Networks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Using Instagram video </a:t>
            </a:r>
            <a:r>
              <a:rPr lang="en-US" dirty="0" smtClean="0"/>
              <a:t>for touchdown </a:t>
            </a:r>
            <a:r>
              <a:rPr lang="en-US" dirty="0"/>
              <a:t>dance competition</a:t>
            </a:r>
          </a:p>
          <a:p>
            <a:pPr marL="342900" lvl="0" indent="-342900">
              <a:buFont typeface="Arial"/>
              <a:buChar char="•"/>
            </a:pPr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1916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 smtClean="0">
                <a:solidFill>
                  <a:schemeClr val="bg1"/>
                </a:solidFill>
              </a:rPr>
              <a:t>Social Media Plan 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YOUR TAILGATE: TOUCHDOWN T-MOBILE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956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498" y="4279549"/>
            <a:ext cx="3106419" cy="7189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153" y="3376903"/>
            <a:ext cx="2191950" cy="7660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5503" y="3578515"/>
            <a:ext cx="856070" cy="10843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0349" y="1912116"/>
            <a:ext cx="1891224" cy="4041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3725" y="2586770"/>
            <a:ext cx="2292418" cy="6471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3757" y="2534584"/>
            <a:ext cx="2087572" cy="4178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3757" y="3699357"/>
            <a:ext cx="811753" cy="9396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186" y="4893894"/>
            <a:ext cx="3300565" cy="5068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4111" y="3983063"/>
            <a:ext cx="1626594" cy="5929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2"/>
          <a:srcRect l="21391" t="32081" r="19639" b="34591"/>
          <a:stretch/>
        </p:blipFill>
        <p:spPr>
          <a:xfrm>
            <a:off x="1594827" y="3181764"/>
            <a:ext cx="2275254" cy="4485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3123" y="1824180"/>
            <a:ext cx="1696980" cy="13575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15023" y="5064438"/>
            <a:ext cx="2508758" cy="644272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457200" y="1916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 smtClean="0">
                <a:solidFill>
                  <a:schemeClr val="bg1"/>
                </a:solidFill>
              </a:rPr>
              <a:t>Media Outreach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18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YOUR TAILGATE: TOUCHDOWN T-MOBILE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32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916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dirty="0" smtClean="0">
                <a:solidFill>
                  <a:schemeClr val="bg1"/>
                </a:solidFill>
              </a:rPr>
              <a:t>Budget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YOUR TAILGATE: TOUCHDOWN T-MOBILE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488" y="3965945"/>
            <a:ext cx="3423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Total for each event: $472,500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9488" y="5000792"/>
            <a:ext cx="2551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Grand Total: $1,417,500 </a:t>
            </a:r>
            <a:endParaRPr lang="en-US" sz="2800" b="1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2164595"/>
              </p:ext>
            </p:extLst>
          </p:nvPr>
        </p:nvGraphicFramePr>
        <p:xfrm>
          <a:off x="2285999" y="1156294"/>
          <a:ext cx="6400801" cy="5051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9137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Post Measurement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36590"/>
            <a:ext cx="8229600" cy="4458196"/>
          </a:xfrm>
        </p:spPr>
        <p:txBody>
          <a:bodyPr/>
          <a:lstStyle/>
          <a:p>
            <a:pPr lvl="0">
              <a:buFont typeface="Arial"/>
              <a:buChar char="•"/>
            </a:pPr>
            <a:r>
              <a:rPr lang="en-US" sz="1800" dirty="0" smtClean="0"/>
              <a:t>Track media coverage and measure media impressions and ad values using industry-standard formulas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Print impressions: Circulation x 2.5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Online impressions: Unique Monthly Visitors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Broadcast impressions: Audience numbers</a:t>
            </a:r>
          </a:p>
          <a:p>
            <a:pPr lvl="0">
              <a:buFont typeface="Arial"/>
              <a:buChar char="•"/>
            </a:pPr>
            <a:r>
              <a:rPr lang="en-US" sz="1800" dirty="0" smtClean="0"/>
              <a:t>Track event general attendance through Facebook event invites for each location</a:t>
            </a:r>
          </a:p>
          <a:p>
            <a:pPr lvl="0">
              <a:buFont typeface="Arial"/>
              <a:buChar char="•"/>
            </a:pPr>
            <a:r>
              <a:rPr lang="en-US" sz="1800" dirty="0" smtClean="0"/>
              <a:t>Track social media reach via event check-ins, shares and likes, in addition to posts, photos and hashtags on Facebook, Twitter and Instagram</a:t>
            </a:r>
          </a:p>
          <a:p>
            <a:pPr lvl="0">
              <a:buFont typeface="Arial"/>
              <a:buChar char="•"/>
            </a:pPr>
            <a:r>
              <a:rPr lang="en-US" sz="1800" dirty="0" smtClean="0"/>
              <a:t>Return on Investment= Total Budget/Impressions</a:t>
            </a:r>
          </a:p>
          <a:p>
            <a:pPr marL="342900" lvl="0" indent="-342900">
              <a:buFont typeface="Arial"/>
              <a:buChar char="•"/>
            </a:pPr>
            <a:endParaRPr lang="en-US" sz="1800" dirty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YOUR TAILGATE: TOUCHDOWN T-MOBILE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078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1505"/>
            <a:ext cx="8229600" cy="3209124"/>
          </a:xfrm>
        </p:spPr>
        <p:txBody>
          <a:bodyPr/>
          <a:lstStyle/>
          <a:p>
            <a:r>
              <a:rPr lang="en-US" sz="3200" dirty="0" smtClean="0">
                <a:solidFill>
                  <a:schemeClr val="bg1"/>
                </a:solidFill>
              </a:rPr>
              <a:t>Objectives/Strategy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Logistics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Celebrity Outreach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Artists Recommendation 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Media Outreach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Social Media Plan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Budget</a:t>
            </a:r>
          </a:p>
          <a:p>
            <a:r>
              <a:rPr lang="en-US" sz="3200" dirty="0" smtClean="0">
                <a:solidFill>
                  <a:schemeClr val="bg1"/>
                </a:solidFill>
              </a:rPr>
              <a:t>Post Measurement 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Title 3"/>
          <p:cNvSpPr>
            <a:spLocks noGrp="1"/>
          </p:cNvSpPr>
          <p:nvPr>
            <p:ph type="title"/>
          </p:nvPr>
        </p:nvSpPr>
        <p:spPr>
          <a:xfrm>
            <a:off x="457200" y="5801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UNLEASH EDUCATION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Title 3"/>
          <p:cNvSpPr txBox="1">
            <a:spLocks/>
          </p:cNvSpPr>
          <p:nvPr/>
        </p:nvSpPr>
        <p:spPr>
          <a:xfrm>
            <a:off x="498191" y="42207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MAKING WAVES WITH T-MOBILE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58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Objectives/Strategy 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3695"/>
            <a:ext cx="8531578" cy="3209124"/>
          </a:xfrm>
        </p:spPr>
        <p:txBody>
          <a:bodyPr/>
          <a:lstStyle/>
          <a:p>
            <a:r>
              <a:rPr lang="en-US" dirty="0" smtClean="0"/>
              <a:t>- Establish philanthropic relationship with Teach For America</a:t>
            </a:r>
          </a:p>
          <a:p>
            <a:r>
              <a:rPr lang="en-US" dirty="0" smtClean="0"/>
              <a:t>- Create social media buzz</a:t>
            </a:r>
          </a:p>
          <a:p>
            <a:r>
              <a:rPr lang="en-US" dirty="0" smtClean="0"/>
              <a:t>- Engage and excite current T-Mobile customers </a:t>
            </a:r>
          </a:p>
          <a:p>
            <a:r>
              <a:rPr lang="en-US" dirty="0" smtClean="0"/>
              <a:t>- Showcase the Xperia Z</a:t>
            </a:r>
          </a:p>
          <a:p>
            <a:r>
              <a:rPr lang="en-US" dirty="0" smtClean="0"/>
              <a:t>- Raise 1 million dollars</a:t>
            </a: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EDUCATION: MAKING WAVES WITH T-MOBILE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73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Logistics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98095"/>
            <a:ext cx="8229600" cy="3209124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Who: </a:t>
            </a:r>
            <a:r>
              <a:rPr lang="en-US" dirty="0" smtClean="0"/>
              <a:t>4,000 men and women ages 18-35 (T Mobile </a:t>
            </a:r>
            <a:r>
              <a:rPr lang="en-US" b="1" dirty="0" smtClean="0"/>
              <a:t>and </a:t>
            </a:r>
            <a:r>
              <a:rPr lang="en-US" dirty="0" smtClean="0"/>
              <a:t>competitor customers) with expendable income</a:t>
            </a: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What: </a:t>
            </a:r>
            <a:r>
              <a:rPr lang="en-US" dirty="0" smtClean="0"/>
              <a:t>Pool Party to raise money Teach for America</a:t>
            </a: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When: </a:t>
            </a:r>
            <a:r>
              <a:rPr lang="en-US" dirty="0" smtClean="0"/>
              <a:t>April 12</a:t>
            </a:r>
            <a:r>
              <a:rPr lang="en-US" baseline="30000" dirty="0" smtClean="0"/>
              <a:t>th</a:t>
            </a:r>
            <a:r>
              <a:rPr lang="en-US" dirty="0" smtClean="0"/>
              <a:t>, 2014   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Where</a:t>
            </a:r>
            <a:r>
              <a:rPr lang="en-US" dirty="0"/>
              <a:t>: </a:t>
            </a:r>
            <a:r>
              <a:rPr lang="en-US" dirty="0" smtClean="0"/>
              <a:t>The Encore Beach Club in Las Vegas</a:t>
            </a: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Why: </a:t>
            </a:r>
            <a:r>
              <a:rPr lang="en-US" dirty="0" smtClean="0"/>
              <a:t>To establish T Mobile as a champion of philanthropy and to come together for a great cause</a:t>
            </a: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Details</a:t>
            </a:r>
            <a:r>
              <a:rPr lang="en-US" dirty="0" smtClean="0"/>
              <a:t>: Event App, Sony and the </a:t>
            </a:r>
            <a:r>
              <a:rPr lang="en-US" dirty="0" err="1" smtClean="0"/>
              <a:t>Xperia</a:t>
            </a:r>
            <a:r>
              <a:rPr lang="en-US" dirty="0" smtClean="0"/>
              <a:t> Z, musical guests, and celebrity guests.</a:t>
            </a:r>
            <a:endParaRPr lang="en-US" dirty="0"/>
          </a:p>
          <a:p>
            <a:pPr marL="800100" lvl="1" indent="-342900">
              <a:buFont typeface="Arial" pitchFamily="34" charset="0"/>
              <a:buChar char="•"/>
            </a:pPr>
            <a:endParaRPr lang="en-US" dirty="0" smtClean="0"/>
          </a:p>
          <a:p>
            <a:pPr marL="800100" lvl="1" indent="-342900">
              <a:buFont typeface="Arial" pitchFamily="34" charset="0"/>
              <a:buChar char="•"/>
            </a:pPr>
            <a:endParaRPr lang="en-US" dirty="0" smtClean="0"/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EDUCATION: MAKING WAVES WITH T-MOBILE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56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ngela.Sandall\Desktop\jackfinal-we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9"/>
          <a:stretch/>
        </p:blipFill>
        <p:spPr bwMode="auto">
          <a:xfrm>
            <a:off x="582373" y="1334695"/>
            <a:ext cx="1704870" cy="1824090"/>
          </a:xfrm>
          <a:prstGeom prst="rect">
            <a:avLst/>
          </a:prstGeom>
          <a:noFill/>
          <a:ln w="38100">
            <a:solidFill>
              <a:srgbClr val="DD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Angela.Sandall\Desktop\Michelle-Machete-Press-Junket-HQ-michelle-rodriguez-15401958-1780-250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99"/>
          <a:stretch/>
        </p:blipFill>
        <p:spPr bwMode="auto">
          <a:xfrm>
            <a:off x="2701682" y="1334695"/>
            <a:ext cx="1686533" cy="1824090"/>
          </a:xfrm>
          <a:prstGeom prst="rect">
            <a:avLst/>
          </a:prstGeom>
          <a:noFill/>
          <a:ln w="38100">
            <a:solidFill>
              <a:srgbClr val="DD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:\Users\Angela.Sandall\Desktop\Jonah-Hill-1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1" b="20987"/>
          <a:stretch/>
        </p:blipFill>
        <p:spPr bwMode="auto">
          <a:xfrm>
            <a:off x="4788740" y="1334695"/>
            <a:ext cx="1686533" cy="1824090"/>
          </a:xfrm>
          <a:prstGeom prst="rect">
            <a:avLst/>
          </a:prstGeom>
          <a:noFill/>
          <a:ln w="38100">
            <a:solidFill>
              <a:srgbClr val="DD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5" descr="C:\Users\Angela.Sandall\Desktop\jay-baruchel-gq-august-2010-0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97" b="5418"/>
          <a:stretch/>
        </p:blipFill>
        <p:spPr bwMode="auto">
          <a:xfrm>
            <a:off x="6879027" y="1334695"/>
            <a:ext cx="1690215" cy="1824090"/>
          </a:xfrm>
          <a:prstGeom prst="rect">
            <a:avLst/>
          </a:prstGeom>
          <a:noFill/>
          <a:ln w="38100">
            <a:solidFill>
              <a:srgbClr val="DD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:\Users\Angela.Sandall\Desktop\1330365676_kristen-wiig-zoom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33"/>
          <a:stretch/>
        </p:blipFill>
        <p:spPr bwMode="auto">
          <a:xfrm>
            <a:off x="582373" y="3678678"/>
            <a:ext cx="1704870" cy="1824090"/>
          </a:xfrm>
          <a:prstGeom prst="rect">
            <a:avLst/>
          </a:prstGeom>
          <a:noFill/>
          <a:ln w="38100">
            <a:solidFill>
              <a:srgbClr val="DD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 descr="C:\Users\Angela.Sandall\Desktop\13948751_ori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64"/>
          <a:stretch/>
        </p:blipFill>
        <p:spPr bwMode="auto">
          <a:xfrm>
            <a:off x="2692513" y="3678678"/>
            <a:ext cx="1704870" cy="1824090"/>
          </a:xfrm>
          <a:prstGeom prst="rect">
            <a:avLst/>
          </a:prstGeom>
          <a:noFill/>
          <a:ln w="38100">
            <a:solidFill>
              <a:srgbClr val="DD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Angela.Sandall\Desktop\channing-tatum.jpe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9" b="16979"/>
          <a:stretch/>
        </p:blipFill>
        <p:spPr bwMode="auto">
          <a:xfrm>
            <a:off x="4779570" y="3678678"/>
            <a:ext cx="1704872" cy="1824091"/>
          </a:xfrm>
          <a:prstGeom prst="rect">
            <a:avLst/>
          </a:prstGeom>
          <a:noFill/>
          <a:ln w="38100">
            <a:solidFill>
              <a:srgbClr val="DD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C:\Users\Angela.Sandall\Desktop\images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15"/>
          <a:stretch/>
        </p:blipFill>
        <p:spPr bwMode="auto">
          <a:xfrm>
            <a:off x="6872502" y="3678678"/>
            <a:ext cx="1703265" cy="1824091"/>
          </a:xfrm>
          <a:prstGeom prst="rect">
            <a:avLst/>
          </a:prstGeom>
          <a:noFill/>
          <a:ln w="38100">
            <a:solidFill>
              <a:srgbClr val="DD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83836" y="3185737"/>
            <a:ext cx="2184738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i="1" dirty="0" smtClean="0">
                <a:solidFill>
                  <a:srgbClr val="E20074"/>
                </a:solidFill>
                <a:latin typeface="Arial"/>
                <a:cs typeface="Arial"/>
              </a:rPr>
              <a:t>JACK REYNOR: </a:t>
            </a:r>
          </a:p>
          <a:p>
            <a:pPr algn="ctr"/>
            <a:r>
              <a:rPr lang="en-US" sz="1200" i="1" dirty="0" smtClean="0">
                <a:latin typeface="Arial"/>
                <a:cs typeface="Arial"/>
              </a:rPr>
              <a:t>TRANSFORMERS 4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6064" y="3188614"/>
            <a:ext cx="2388363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i="1" dirty="0" smtClean="0">
                <a:solidFill>
                  <a:srgbClr val="E20074"/>
                </a:solidFill>
                <a:latin typeface="Arial"/>
                <a:cs typeface="Arial"/>
              </a:rPr>
              <a:t>MICHELLE RODRIQUEZ: </a:t>
            </a:r>
            <a:r>
              <a:rPr lang="en-US" sz="1200" i="1" dirty="0" smtClean="0">
                <a:latin typeface="Arial"/>
                <a:cs typeface="Arial"/>
              </a:rPr>
              <a:t>FAST 7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97951" y="3190243"/>
            <a:ext cx="2198059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i="1" dirty="0" smtClean="0">
                <a:solidFill>
                  <a:srgbClr val="E20074"/>
                </a:solidFill>
                <a:latin typeface="Arial"/>
                <a:cs typeface="Arial"/>
              </a:rPr>
              <a:t>JONAH HILL:</a:t>
            </a:r>
          </a:p>
          <a:p>
            <a:pPr algn="ctr"/>
            <a:r>
              <a:rPr lang="en-US" sz="1200" i="1" dirty="0" smtClean="0">
                <a:latin typeface="Arial"/>
                <a:cs typeface="Arial"/>
              </a:rPr>
              <a:t> 22 JUMP ST. </a:t>
            </a:r>
            <a:r>
              <a:rPr lang="en-US" sz="1200" i="1" dirty="0">
                <a:latin typeface="Arial"/>
                <a:cs typeface="Arial"/>
              </a:rPr>
              <a:t>&amp;</a:t>
            </a:r>
            <a:r>
              <a:rPr lang="en-US" sz="1200" i="1" dirty="0" smtClean="0">
                <a:latin typeface="Arial"/>
                <a:cs typeface="Arial"/>
              </a:rPr>
              <a:t> HTTYD2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99563" y="3177543"/>
            <a:ext cx="18666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E20074"/>
                </a:solidFill>
                <a:latin typeface="Arial"/>
                <a:cs typeface="Arial"/>
              </a:rPr>
              <a:t>JAY BARUCHEL: </a:t>
            </a:r>
            <a:r>
              <a:rPr lang="en-US" sz="1200" i="1" dirty="0" smtClean="0">
                <a:latin typeface="Arial"/>
                <a:cs typeface="Arial"/>
              </a:rPr>
              <a:t>HTTYD2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7739" y="5527351"/>
            <a:ext cx="1720736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i="1" dirty="0" smtClean="0">
                <a:solidFill>
                  <a:srgbClr val="E20074"/>
                </a:solidFill>
                <a:latin typeface="Arial"/>
                <a:cs typeface="Arial"/>
              </a:rPr>
              <a:t>KRISTEN WIIG:</a:t>
            </a:r>
          </a:p>
          <a:p>
            <a:pPr algn="ctr"/>
            <a:r>
              <a:rPr lang="en-US" sz="1200" i="1" dirty="0" smtClean="0">
                <a:latin typeface="Arial"/>
                <a:cs typeface="Arial"/>
              </a:rPr>
              <a:t>HTTYD2</a:t>
            </a:r>
            <a:endParaRPr lang="en-US" sz="1350" i="1" dirty="0"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46078" y="5527351"/>
            <a:ext cx="177543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i="1" dirty="0" smtClean="0">
                <a:solidFill>
                  <a:srgbClr val="E20074"/>
                </a:solidFill>
                <a:latin typeface="Arial"/>
                <a:cs typeface="Arial"/>
              </a:rPr>
              <a:t>NICOLA PELTZ: </a:t>
            </a:r>
            <a:r>
              <a:rPr lang="en-US" sz="1200" i="1" dirty="0" smtClean="0">
                <a:latin typeface="Arial"/>
                <a:cs typeface="Arial"/>
              </a:rPr>
              <a:t>TRANSFORMERS 4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70407" y="5533656"/>
            <a:ext cx="1908242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i="1" dirty="0" smtClean="0">
                <a:solidFill>
                  <a:srgbClr val="E20074"/>
                </a:solidFill>
                <a:latin typeface="Arial"/>
                <a:cs typeface="Arial"/>
              </a:rPr>
              <a:t>CHANNING TATUM: </a:t>
            </a:r>
            <a:r>
              <a:rPr lang="en-US" sz="1200" i="1" dirty="0" smtClean="0">
                <a:latin typeface="Arial"/>
                <a:cs typeface="Arial"/>
              </a:rPr>
              <a:t>22 JUMP STREET</a:t>
            </a:r>
            <a:endParaRPr lang="en-US" sz="1200" i="1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00411" y="5528683"/>
            <a:ext cx="2061201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i="1" dirty="0" smtClean="0">
                <a:solidFill>
                  <a:srgbClr val="E20074"/>
                </a:solidFill>
                <a:latin typeface="Arial"/>
                <a:cs typeface="Arial"/>
              </a:rPr>
              <a:t>BRENTON THWAITES: </a:t>
            </a:r>
            <a:r>
              <a:rPr lang="en-US" sz="1200" i="1" dirty="0" smtClean="0">
                <a:latin typeface="Arial"/>
                <a:cs typeface="Arial"/>
              </a:rPr>
              <a:t>TRANSFORMERS 4</a:t>
            </a:r>
            <a:endParaRPr lang="en-US" sz="1350" i="1" dirty="0">
              <a:latin typeface="Arial"/>
              <a:cs typeface="Arial"/>
            </a:endParaRP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457200" y="1916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0" smtClean="0">
                <a:solidFill>
                  <a:schemeClr val="bg1"/>
                </a:solidFill>
              </a:rPr>
              <a:t>Celebrity Outreach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3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EDUCATION: MAKING WAVES WITH T-MOBILE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187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Meet Our Team!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ABOUT IN TURN PR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 descr="meetourte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98" y="1214966"/>
            <a:ext cx="6477507" cy="49318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4832" y="1454459"/>
            <a:ext cx="175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i="1" dirty="0" smtClean="0">
                <a:solidFill>
                  <a:srgbClr val="E20074"/>
                </a:solidFill>
                <a:latin typeface="Arial"/>
                <a:cs typeface="Arial"/>
              </a:rPr>
              <a:t>ANGELA SANDALL</a:t>
            </a:r>
          </a:p>
          <a:p>
            <a:pPr algn="r"/>
            <a:r>
              <a:rPr lang="en-US" sz="1200" i="1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MARKETING</a:t>
            </a:r>
            <a:endParaRPr lang="en-US" sz="1200" b="1" i="1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178815" y="4615124"/>
            <a:ext cx="185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i="1" dirty="0" smtClean="0">
                <a:solidFill>
                  <a:srgbClr val="E20074"/>
                </a:solidFill>
                <a:latin typeface="Arial"/>
                <a:cs typeface="Arial"/>
              </a:rPr>
              <a:t>MORGAN CONRAD</a:t>
            </a:r>
          </a:p>
          <a:p>
            <a:pPr algn="r"/>
            <a:r>
              <a:rPr lang="en-US" sz="1200" i="1" dirty="0" smtClean="0">
                <a:solidFill>
                  <a:srgbClr val="7F7F7F"/>
                </a:solidFill>
                <a:latin typeface="Arial"/>
                <a:cs typeface="Arial"/>
              </a:rPr>
              <a:t>TALENT</a:t>
            </a:r>
            <a:endParaRPr lang="en-US" sz="1200" b="1" i="1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8203" y="5340958"/>
            <a:ext cx="175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E20074"/>
                </a:solidFill>
                <a:latin typeface="Arial"/>
                <a:cs typeface="Arial"/>
              </a:rPr>
              <a:t>MITCHELL MASON</a:t>
            </a:r>
          </a:p>
          <a:p>
            <a:r>
              <a:rPr lang="en-US" sz="1200" i="1" dirty="0" smtClean="0">
                <a:solidFill>
                  <a:srgbClr val="7F7F7F"/>
                </a:solidFill>
                <a:latin typeface="Arial"/>
                <a:cs typeface="Arial"/>
              </a:rPr>
              <a:t>TALENT</a:t>
            </a:r>
            <a:endParaRPr lang="en-US" sz="1200" b="1" i="1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7493" y="5389338"/>
            <a:ext cx="175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i="1" dirty="0" smtClean="0">
                <a:solidFill>
                  <a:srgbClr val="E20074"/>
                </a:solidFill>
                <a:latin typeface="Arial"/>
                <a:cs typeface="Arial"/>
              </a:rPr>
              <a:t>ALIX MARTUS</a:t>
            </a:r>
          </a:p>
          <a:p>
            <a:pPr algn="r"/>
            <a:r>
              <a:rPr lang="en-US" sz="1200" i="1" dirty="0" smtClean="0">
                <a:solidFill>
                  <a:srgbClr val="7F7F7F"/>
                </a:solidFill>
                <a:latin typeface="Arial"/>
                <a:cs typeface="Arial"/>
              </a:rPr>
              <a:t>DESIGN</a:t>
            </a:r>
            <a:endParaRPr lang="en-US" sz="1200" b="1" i="1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0250" y="2294476"/>
            <a:ext cx="1986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E20074"/>
                </a:solidFill>
                <a:latin typeface="Arial"/>
                <a:cs typeface="Arial"/>
              </a:rPr>
              <a:t>MACKENZIE HUMMEL</a:t>
            </a:r>
          </a:p>
          <a:p>
            <a:r>
              <a:rPr lang="en-US" sz="1200" i="1" dirty="0" smtClean="0">
                <a:solidFill>
                  <a:srgbClr val="7F7F7F"/>
                </a:solidFill>
                <a:latin typeface="Arial"/>
                <a:cs typeface="Arial"/>
              </a:rPr>
              <a:t>PRODUCT PLACEMENT</a:t>
            </a:r>
            <a:endParaRPr lang="en-US" sz="1200" b="1" i="1" dirty="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49153" y="1406079"/>
            <a:ext cx="175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 smtClean="0">
                <a:solidFill>
                  <a:srgbClr val="E20074"/>
                </a:solidFill>
                <a:latin typeface="Arial"/>
                <a:cs typeface="Arial"/>
              </a:rPr>
              <a:t>LINDSAY TOMARO</a:t>
            </a:r>
          </a:p>
          <a:p>
            <a:r>
              <a:rPr lang="en-US" sz="1200" i="1" dirty="0" smtClean="0">
                <a:solidFill>
                  <a:srgbClr val="7F7F7F"/>
                </a:solidFill>
                <a:latin typeface="Arial"/>
                <a:cs typeface="Arial"/>
              </a:rPr>
              <a:t>BRANDS</a:t>
            </a:r>
            <a:endParaRPr lang="en-US" sz="1200" b="1" i="1" dirty="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993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EDUCATION: MAKING WAVES WITH T-MOBILE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Artist Recommendation 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6319567" y="1500370"/>
            <a:ext cx="2217510" cy="1645920"/>
          </a:xfrm>
          <a:prstGeom prst="rect">
            <a:avLst/>
          </a:prstGeom>
          <a:noFill/>
          <a:ln w="38100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4282634" y="3218611"/>
            <a:ext cx="1659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ROBIN THICKE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5433" y="5562835"/>
            <a:ext cx="2938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spc="-150" dirty="0" smtClean="0">
                <a:latin typeface="Arial"/>
                <a:cs typeface="Arial"/>
              </a:rPr>
              <a:t>MACKLEMORE &amp; RYAN LEWIS</a:t>
            </a:r>
            <a:endParaRPr lang="en-US" sz="1400" i="1" spc="-15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610379" y="3224122"/>
            <a:ext cx="1659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SELENA GOMEZ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15" name="Picture 4" descr="http://velodyne.com/blog/wp-content/uploads/2012/10/On-the-Verge-with-Imagine-Dragons-GE1GLQES-x-large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8139" y="3793944"/>
            <a:ext cx="2218938" cy="1645920"/>
          </a:xfrm>
          <a:prstGeom prst="rect">
            <a:avLst/>
          </a:prstGeom>
          <a:noFill/>
          <a:ln w="38100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16" name="TextBox 15"/>
          <p:cNvSpPr txBox="1"/>
          <p:nvPr/>
        </p:nvSpPr>
        <p:spPr>
          <a:xfrm>
            <a:off x="6497367" y="5562835"/>
            <a:ext cx="1988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IMAGINE DRAGONS</a:t>
            </a:r>
            <a:endParaRPr lang="en-US" sz="1400" i="1" dirty="0">
              <a:latin typeface="Arial"/>
              <a:cs typeface="Arial"/>
            </a:endParaRPr>
          </a:p>
        </p:txBody>
      </p:sp>
      <p:pic>
        <p:nvPicPr>
          <p:cNvPr id="17" name="Picture 2" descr="http://www.interviewmagazine.com/files/2012/10/09/img-macklemore_17202110785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158" y="3793944"/>
            <a:ext cx="2197596" cy="1645920"/>
          </a:xfrm>
          <a:prstGeom prst="rect">
            <a:avLst/>
          </a:prstGeom>
          <a:noFill/>
          <a:ln w="38100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ionetheurbandaily.files.wordpress.com/2012/05/robin-thicke_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195" y="1500370"/>
            <a:ext cx="2194559" cy="1645920"/>
          </a:xfrm>
          <a:prstGeom prst="rect">
            <a:avLst/>
          </a:prstGeom>
          <a:noFill/>
          <a:ln w="38100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451020" y="2737238"/>
            <a:ext cx="3830323" cy="1438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solidFill>
                  <a:srgbClr val="DD0074"/>
                </a:solidFill>
              </a:rPr>
              <a:t>HEADLINERS</a:t>
            </a:r>
            <a:endParaRPr lang="en-US" sz="3600" dirty="0">
              <a:solidFill>
                <a:srgbClr val="DD00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08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EDUCATION: MAKING WAVES WITH T-MOBILE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Artist Recommendation 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451020" y="2737238"/>
            <a:ext cx="3830323" cy="1438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solidFill>
                  <a:srgbClr val="DD0074"/>
                </a:solidFill>
              </a:rPr>
              <a:t>SUPPORTING</a:t>
            </a:r>
            <a:endParaRPr lang="en-US" sz="3600" dirty="0">
              <a:solidFill>
                <a:srgbClr val="DD007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59438" y="5562835"/>
            <a:ext cx="29388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ALESSO</a:t>
            </a:r>
            <a:endParaRPr lang="en-US" sz="1400" i="1" spc="-150" dirty="0">
              <a:latin typeface="Arial"/>
              <a:cs typeface="Arial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10379" y="3224122"/>
            <a:ext cx="1659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DILON FRANCIS</a:t>
            </a:r>
          </a:p>
        </p:txBody>
      </p:sp>
      <p:pic>
        <p:nvPicPr>
          <p:cNvPr id="32" name="Picture 8" descr="http://wac.450f.edgecastcdn.net/80450F/popcrush.com/files/2013/06/CapitalCitie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60"/>
          <a:stretch/>
        </p:blipFill>
        <p:spPr bwMode="auto">
          <a:xfrm>
            <a:off x="3923194" y="1500370"/>
            <a:ext cx="2194559" cy="1645920"/>
          </a:xfrm>
          <a:prstGeom prst="rect">
            <a:avLst/>
          </a:prstGeom>
          <a:noFill/>
          <a:ln w="38100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billboard.com/files/styles/promo_650/public/media/dillon-francis-650-43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27"/>
          <a:stretch/>
        </p:blipFill>
        <p:spPr bwMode="auto">
          <a:xfrm>
            <a:off x="6319567" y="1500370"/>
            <a:ext cx="2217510" cy="1645920"/>
          </a:xfrm>
          <a:prstGeom prst="rect">
            <a:avLst/>
          </a:prstGeom>
          <a:noFill/>
          <a:ln w="38100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http://i1.sndcdn.com/artworks-000021008062-2oqpuv-crop.jpg?5ffe3cd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/>
          <a:stretch/>
        </p:blipFill>
        <p:spPr bwMode="auto">
          <a:xfrm>
            <a:off x="3920157" y="3793944"/>
            <a:ext cx="2197595" cy="1654238"/>
          </a:xfrm>
          <a:prstGeom prst="rect">
            <a:avLst/>
          </a:prstGeom>
          <a:noFill/>
          <a:ln w="38100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streamkat.com/wp-content/uploads/2013/02/Madeon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5"/>
          <a:stretch/>
        </p:blipFill>
        <p:spPr bwMode="auto">
          <a:xfrm>
            <a:off x="6311759" y="3793944"/>
            <a:ext cx="2225318" cy="1645920"/>
          </a:xfrm>
          <a:prstGeom prst="rect">
            <a:avLst/>
          </a:prstGeom>
          <a:noFill/>
          <a:ln w="38100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4282634" y="3218611"/>
            <a:ext cx="1659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latin typeface="Arial"/>
                <a:cs typeface="Arial"/>
              </a:rPr>
              <a:t>CAPITAL CITIES</a:t>
            </a:r>
            <a:endParaRPr lang="en-US" sz="1400" i="1" dirty="0"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0129" y="5562835"/>
            <a:ext cx="19884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MADEON</a:t>
            </a:r>
          </a:p>
        </p:txBody>
      </p:sp>
    </p:spTree>
    <p:extLst>
      <p:ext uri="{BB962C8B-B14F-4D97-AF65-F5344CB8AC3E}">
        <p14:creationId xmlns:p14="http://schemas.microsoft.com/office/powerpoint/2010/main" val="2399619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EDUCATION: MAKING WAVES WITH T-MOBILE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Artist Recommendation 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373695" y="2737238"/>
            <a:ext cx="3830323" cy="14388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600" dirty="0" smtClean="0">
                <a:solidFill>
                  <a:srgbClr val="DD0074"/>
                </a:solidFill>
              </a:rPr>
              <a:t>OPENER</a:t>
            </a:r>
            <a:endParaRPr lang="en-US" sz="3600" dirty="0">
              <a:solidFill>
                <a:srgbClr val="DD007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07874" y="5562835"/>
            <a:ext cx="2938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BAAUER</a:t>
            </a:r>
          </a:p>
          <a:p>
            <a:endParaRPr lang="en-US" sz="1400" i="1" spc="-150" dirty="0"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9919" y="3218611"/>
            <a:ext cx="1659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BINGO PLAYERS</a:t>
            </a:r>
          </a:p>
        </p:txBody>
      </p:sp>
      <p:pic>
        <p:nvPicPr>
          <p:cNvPr id="15" name="Picture 2" descr="http://bingoplayersmusic.com/wp-content/uploads/2013/01/Bingo_players_2013_pres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9"/>
          <a:stretch/>
        </p:blipFill>
        <p:spPr bwMode="auto">
          <a:xfrm>
            <a:off x="3779042" y="1500370"/>
            <a:ext cx="2197595" cy="1658188"/>
          </a:xfrm>
          <a:prstGeom prst="rect">
            <a:avLst/>
          </a:prstGeom>
          <a:noFill/>
          <a:ln w="38100">
            <a:solidFill>
              <a:srgbClr val="E2007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www.simshows.com/wp-content/uploads/2013/02/baauer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2"/>
          <a:stretch/>
        </p:blipFill>
        <p:spPr bwMode="auto">
          <a:xfrm>
            <a:off x="3779042" y="3793944"/>
            <a:ext cx="2196848" cy="1654238"/>
          </a:xfrm>
          <a:prstGeom prst="rect">
            <a:avLst/>
          </a:prstGeom>
          <a:noFill/>
          <a:ln w="38100">
            <a:solidFill>
              <a:srgbClr val="E2007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860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Media Outreach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EDUCATION: MAKING WAVES WITH T-MOBILE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76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Social Media Plan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Musical </a:t>
            </a:r>
            <a:r>
              <a:rPr lang="en-US" dirty="0" smtClean="0"/>
              <a:t>talent and T-Mobile </a:t>
            </a:r>
            <a:r>
              <a:rPr lang="en-US" dirty="0"/>
              <a:t>tweeting promotions for concert/pool party 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Using Instagram for pool photos using Xperia Z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Using app to provide T-Mobile customers with concert/pool party </a:t>
            </a:r>
            <a:r>
              <a:rPr lang="en-US" dirty="0" smtClean="0"/>
              <a:t>video</a:t>
            </a:r>
          </a:p>
          <a:p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EDUCATION: MAKING WAVES WITH T-MOBILE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5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Budget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EDUCATION: MAKING WAVES WITH T-MOBILE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3272166"/>
              </p:ext>
            </p:extLst>
          </p:nvPr>
        </p:nvGraphicFramePr>
        <p:xfrm>
          <a:off x="1594884" y="1334695"/>
          <a:ext cx="7846828" cy="5189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837814"/>
            <a:ext cx="3221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Grand Total:</a:t>
            </a:r>
            <a:br>
              <a:rPr lang="en-US" sz="2800" b="1" dirty="0" smtClean="0"/>
            </a:br>
            <a:r>
              <a:rPr lang="en-US" sz="2800" b="1" dirty="0" smtClean="0"/>
              <a:t>$1,132,500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74159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Post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Measurement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788474"/>
            <a:ext cx="8531578" cy="3209124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sz="1800" dirty="0" smtClean="0"/>
              <a:t>Track media coverage and measure media impressions and ad values using industry-standard formulas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Print impressions: Circulation x 2.5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Online impressions: Unique Monthly Visitors</a:t>
            </a:r>
          </a:p>
          <a:p>
            <a:pPr lvl="1">
              <a:buFont typeface="Arial"/>
              <a:buChar char="•"/>
            </a:pPr>
            <a:r>
              <a:rPr lang="en-US" sz="1800" dirty="0" smtClean="0"/>
              <a:t>Broadcast impressions: Audience numbers</a:t>
            </a:r>
          </a:p>
          <a:p>
            <a:pPr lvl="0">
              <a:buFont typeface="Arial"/>
              <a:buChar char="•"/>
            </a:pPr>
            <a:r>
              <a:rPr lang="en-US" sz="1800" dirty="0" smtClean="0"/>
              <a:t>Track event general attendance through ticket sales</a:t>
            </a:r>
          </a:p>
          <a:p>
            <a:pPr lvl="0">
              <a:buFont typeface="Arial"/>
              <a:buChar char="•"/>
            </a:pPr>
            <a:r>
              <a:rPr lang="en-US" sz="1800" dirty="0" smtClean="0"/>
              <a:t>Track event T-Mobile customer attendance through T-Mobile app</a:t>
            </a:r>
          </a:p>
          <a:p>
            <a:pPr lvl="0">
              <a:buFont typeface="Arial"/>
              <a:buChar char="•"/>
            </a:pPr>
            <a:r>
              <a:rPr lang="en-US" sz="1800" dirty="0" smtClean="0"/>
              <a:t>Track social media reach via event check-ins, shares and likes, in addition to posts, photos and hashtags on Facebook, Twitter and Instagram</a:t>
            </a:r>
          </a:p>
          <a:p>
            <a:pPr lvl="0">
              <a:buFont typeface="Arial"/>
              <a:buChar char="•"/>
            </a:pPr>
            <a:r>
              <a:rPr lang="en-US" sz="1800" dirty="0" smtClean="0"/>
              <a:t>Return on Investment= Total Budget/Impressions</a:t>
            </a:r>
          </a:p>
          <a:p>
            <a:endParaRPr lang="en-US" sz="1800" dirty="0" smtClean="0"/>
          </a:p>
        </p:txBody>
      </p:sp>
      <p:sp>
        <p:nvSpPr>
          <p:cNvPr id="8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UNLEASH EDUCATION: MAKING WAVES WITH T-MOBILE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84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341169"/>
            <a:ext cx="9124085" cy="3209124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Guerilla Marketing Stunt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Reddit AMA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Budget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PROMOTIONS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330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Guerilla Marketing Stunt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PROMOTIONS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3238" y="1834756"/>
            <a:ext cx="8229600" cy="3209124"/>
          </a:xfrm>
        </p:spPr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Customer enters store and browses devices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Phone/Tablet Skype App begins to ring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On device, Bill Hader’s photo/username appears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Customer Answers </a:t>
            </a:r>
            <a:r>
              <a:rPr lang="en-US" sz="2000" dirty="0" smtClean="0">
                <a:sym typeface="Wingdings" pitchFamily="2" charset="2"/>
              </a:rPr>
              <a:t>Surprise </a:t>
            </a:r>
            <a:endParaRPr lang="en-US" sz="2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Offer new Galaxy if they complete mission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Item attached to puppies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000" dirty="0" smtClean="0"/>
              <a:t>Answer question they have to search on tablet</a:t>
            </a:r>
            <a:endParaRPr lang="en-US" sz="2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000" dirty="0" smtClean="0"/>
              <a:t>Bill Hader enters store to give them prize</a:t>
            </a:r>
          </a:p>
        </p:txBody>
      </p:sp>
      <p:pic>
        <p:nvPicPr>
          <p:cNvPr id="6" name="Picture 2" descr="http://assets.cougar.nineentertainment.com.au/assets/TechLife/2013/05/27/2764/skype_universal_numb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3" t="1827" r="12127" b="-1"/>
          <a:stretch/>
        </p:blipFill>
        <p:spPr bwMode="auto">
          <a:xfrm>
            <a:off x="6330460" y="4177056"/>
            <a:ext cx="2488224" cy="1813720"/>
          </a:xfrm>
          <a:prstGeom prst="snipRoundRect">
            <a:avLst>
              <a:gd name="adj1" fmla="val 33634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939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Reddit AMA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PROMOTIONS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45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91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Budget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PROMOTIONS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995582"/>
              </p:ext>
            </p:extLst>
          </p:nvPr>
        </p:nvGraphicFramePr>
        <p:xfrm>
          <a:off x="1594884" y="1334695"/>
          <a:ext cx="7846828" cy="5189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4837814"/>
            <a:ext cx="32216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Grand Total:</a:t>
            </a:r>
            <a:br>
              <a:rPr lang="en-US" sz="2800" b="1" dirty="0" smtClean="0"/>
            </a:br>
            <a:r>
              <a:rPr lang="en-US" sz="2800" b="1" dirty="0" smtClean="0"/>
              <a:t>$1,132,500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43452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60379"/>
            <a:ext cx="8229600" cy="3209124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Focus Shows and Movies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Why They Fit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Budget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PRODUCT PLACEMENT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74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Focus Shows and Movies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PRODUCT PLACEMENT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84224" y="1854755"/>
            <a:ext cx="8229600" cy="3586764"/>
          </a:xfrm>
        </p:spPr>
        <p:txBody>
          <a:bodyPr numCol="2"/>
          <a:lstStyle/>
          <a:p>
            <a:r>
              <a:rPr lang="en-US" b="1" dirty="0" smtClean="0">
                <a:solidFill>
                  <a:srgbClr val="DD0074"/>
                </a:solidFill>
              </a:rPr>
              <a:t>Focus Shows </a:t>
            </a:r>
          </a:p>
          <a:p>
            <a:r>
              <a:rPr lang="en-US" dirty="0" smtClean="0">
                <a:solidFill>
                  <a:srgbClr val="DD0074"/>
                </a:solidFill>
              </a:rPr>
              <a:t>Big Bang Theory </a:t>
            </a:r>
          </a:p>
          <a:p>
            <a:r>
              <a:rPr lang="en-US" dirty="0" smtClean="0">
                <a:solidFill>
                  <a:srgbClr val="DD0074"/>
                </a:solidFill>
              </a:rPr>
              <a:t>Dexter </a:t>
            </a:r>
          </a:p>
          <a:p>
            <a:r>
              <a:rPr lang="en-US" dirty="0" smtClean="0">
                <a:solidFill>
                  <a:srgbClr val="DD0074"/>
                </a:solidFill>
              </a:rPr>
              <a:t>How I Met Your Mother </a:t>
            </a:r>
          </a:p>
          <a:p>
            <a:endParaRPr lang="en-US" dirty="0">
              <a:solidFill>
                <a:srgbClr val="DD0074"/>
              </a:solidFill>
            </a:endParaRPr>
          </a:p>
          <a:p>
            <a:r>
              <a:rPr lang="en-US" b="1" dirty="0" smtClean="0">
                <a:solidFill>
                  <a:srgbClr val="DD0074"/>
                </a:solidFill>
              </a:rPr>
              <a:t>Focus Movies </a:t>
            </a:r>
          </a:p>
          <a:p>
            <a:r>
              <a:rPr lang="en-US" dirty="0" smtClean="0">
                <a:solidFill>
                  <a:srgbClr val="DD0074"/>
                </a:solidFill>
              </a:rPr>
              <a:t>We’re The Millers </a:t>
            </a:r>
          </a:p>
          <a:p>
            <a:r>
              <a:rPr lang="en-US" dirty="0" smtClean="0">
                <a:solidFill>
                  <a:srgbClr val="DD0074"/>
                </a:solidFill>
              </a:rPr>
              <a:t>Fast &amp; Furious 7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342" y="1956062"/>
            <a:ext cx="1105714" cy="163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57" y="1956063"/>
            <a:ext cx="1304396" cy="163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453" y="1956063"/>
            <a:ext cx="2090379" cy="163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763" y="3586559"/>
            <a:ext cx="1230347" cy="173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087" y="3586558"/>
            <a:ext cx="2132394" cy="170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56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Why They Fit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PRODUCT PLACEMENT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457200" y="1973027"/>
            <a:ext cx="8229600" cy="3586764"/>
          </a:xfrm>
        </p:spPr>
        <p:txBody>
          <a:bodyPr numCol="2"/>
          <a:lstStyle/>
          <a:p>
            <a:pPr lvl="0"/>
            <a:r>
              <a:rPr lang="en-US" b="1" dirty="0" smtClean="0">
                <a:solidFill>
                  <a:srgbClr val="DD0074"/>
                </a:solidFill>
              </a:rPr>
              <a:t>So, Why Do </a:t>
            </a:r>
            <a:r>
              <a:rPr lang="en-US" b="1" dirty="0">
                <a:solidFill>
                  <a:srgbClr val="DD0074"/>
                </a:solidFill>
              </a:rPr>
              <a:t>They Fit? </a:t>
            </a:r>
          </a:p>
          <a:p>
            <a:pPr lvl="0"/>
            <a:endParaRPr lang="en-US" dirty="0">
              <a:solidFill>
                <a:srgbClr val="DD0074"/>
              </a:solidFill>
            </a:endParaRPr>
          </a:p>
          <a:p>
            <a:pPr lvl="0"/>
            <a:r>
              <a:rPr lang="en-US" dirty="0">
                <a:solidFill>
                  <a:srgbClr val="DD0074"/>
                </a:solidFill>
              </a:rPr>
              <a:t>Gender Neutral </a:t>
            </a:r>
          </a:p>
          <a:p>
            <a:pPr lvl="0"/>
            <a:r>
              <a:rPr lang="en-US" dirty="0">
                <a:solidFill>
                  <a:srgbClr val="DD0074"/>
                </a:solidFill>
              </a:rPr>
              <a:t>Top 50 TV Guide Shows </a:t>
            </a:r>
          </a:p>
          <a:p>
            <a:pPr lvl="0"/>
            <a:r>
              <a:rPr lang="en-US" dirty="0">
                <a:solidFill>
                  <a:srgbClr val="DD0074"/>
                </a:solidFill>
              </a:rPr>
              <a:t>Popular Movie Genres </a:t>
            </a:r>
          </a:p>
          <a:p>
            <a:pPr lvl="0"/>
            <a:r>
              <a:rPr lang="en-US" dirty="0">
                <a:solidFill>
                  <a:srgbClr val="DD0074"/>
                </a:solidFill>
              </a:rPr>
              <a:t>Pertain to Age Group </a:t>
            </a:r>
          </a:p>
          <a:p>
            <a:pPr lvl="0"/>
            <a:r>
              <a:rPr lang="en-US" dirty="0">
                <a:solidFill>
                  <a:srgbClr val="DD0074"/>
                </a:solidFill>
              </a:rPr>
              <a:t>Variety (Comedy/Action)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342" y="1956062"/>
            <a:ext cx="1105714" cy="163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57" y="1956063"/>
            <a:ext cx="1304396" cy="163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453" y="1956063"/>
            <a:ext cx="2090379" cy="163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763" y="3586559"/>
            <a:ext cx="1230347" cy="173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087" y="3586558"/>
            <a:ext cx="2132394" cy="1707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3362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Budget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PRODUCT PLACEMENT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4425" y="1902472"/>
            <a:ext cx="8229600" cy="3586764"/>
          </a:xfrm>
        </p:spPr>
        <p:txBody>
          <a:bodyPr numCol="2"/>
          <a:lstStyle/>
          <a:p>
            <a:r>
              <a:rPr lang="en-US" sz="2200" b="1" dirty="0" smtClean="0">
                <a:solidFill>
                  <a:srgbClr val="DD0074"/>
                </a:solidFill>
              </a:rPr>
              <a:t>Estimated Cost Options: </a:t>
            </a:r>
          </a:p>
          <a:p>
            <a:endParaRPr lang="en-US" sz="2200" b="1" dirty="0" smtClean="0">
              <a:solidFill>
                <a:srgbClr val="DD0074"/>
              </a:solidFill>
            </a:endParaRPr>
          </a:p>
          <a:p>
            <a:r>
              <a:rPr lang="en-US" sz="1800" dirty="0" smtClean="0">
                <a:solidFill>
                  <a:srgbClr val="DD0074"/>
                </a:solidFill>
              </a:rPr>
              <a:t>1. Exclusivity on a Season Show: $200,000- $300,000</a:t>
            </a:r>
          </a:p>
          <a:p>
            <a:endParaRPr lang="en-US" sz="1800" dirty="0">
              <a:solidFill>
                <a:srgbClr val="DD0074"/>
              </a:solidFill>
            </a:endParaRPr>
          </a:p>
          <a:p>
            <a:r>
              <a:rPr lang="en-US" sz="1800" dirty="0" smtClean="0">
                <a:solidFill>
                  <a:srgbClr val="DD0074"/>
                </a:solidFill>
              </a:rPr>
              <a:t>2. A Few Episodes of a Show: </a:t>
            </a:r>
          </a:p>
          <a:p>
            <a:r>
              <a:rPr lang="en-US" sz="1800" dirty="0" smtClean="0">
                <a:solidFill>
                  <a:srgbClr val="DD0074"/>
                </a:solidFill>
              </a:rPr>
              <a:t>$25,000-$50,000 </a:t>
            </a:r>
          </a:p>
          <a:p>
            <a:endParaRPr lang="en-US" sz="1800" dirty="0">
              <a:solidFill>
                <a:srgbClr val="DD0074"/>
              </a:solidFill>
            </a:endParaRPr>
          </a:p>
          <a:p>
            <a:r>
              <a:rPr lang="en-US" sz="1800" dirty="0" smtClean="0">
                <a:solidFill>
                  <a:srgbClr val="DD0074"/>
                </a:solidFill>
              </a:rPr>
              <a:t>3. Studio Films: </a:t>
            </a:r>
          </a:p>
          <a:p>
            <a:r>
              <a:rPr lang="en-US" sz="1800" dirty="0" smtClean="0">
                <a:solidFill>
                  <a:srgbClr val="DD0074"/>
                </a:solidFill>
              </a:rPr>
              <a:t>$75,000-$200,000</a:t>
            </a:r>
            <a:endParaRPr lang="en-US" sz="1800" dirty="0">
              <a:solidFill>
                <a:srgbClr val="DD0074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43779" y="1932901"/>
            <a:ext cx="445346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200" b="1" i="1" dirty="0" smtClean="0">
                <a:solidFill>
                  <a:srgbClr val="DD0074"/>
                </a:solidFill>
                <a:latin typeface="Arial"/>
                <a:cs typeface="Arial"/>
              </a:rPr>
              <a:t>What We Recommend: </a:t>
            </a:r>
          </a:p>
          <a:p>
            <a:pPr algn="r"/>
            <a:endParaRPr lang="en-US" sz="2200" i="1" dirty="0" smtClean="0">
              <a:solidFill>
                <a:srgbClr val="DD0074"/>
              </a:solidFill>
              <a:latin typeface="Arial"/>
              <a:cs typeface="Arial"/>
            </a:endParaRPr>
          </a:p>
          <a:p>
            <a:pPr algn="r"/>
            <a:r>
              <a:rPr lang="en-US" sz="2000" i="1" dirty="0" smtClean="0">
                <a:solidFill>
                  <a:srgbClr val="DD0074"/>
                </a:solidFill>
                <a:latin typeface="Arial"/>
                <a:cs typeface="Arial"/>
              </a:rPr>
              <a:t>Exclusivity on: </a:t>
            </a:r>
          </a:p>
          <a:p>
            <a:pPr algn="r"/>
            <a:r>
              <a:rPr lang="en-US" sz="2000" b="1" i="1" dirty="0" smtClean="0">
                <a:solidFill>
                  <a:srgbClr val="DD0074"/>
                </a:solidFill>
                <a:latin typeface="Arial"/>
                <a:cs typeface="Arial"/>
              </a:rPr>
              <a:t>The Big Bang Theory </a:t>
            </a:r>
          </a:p>
          <a:p>
            <a:pPr algn="r"/>
            <a:endParaRPr lang="en-US" sz="2000" i="1" dirty="0" smtClean="0">
              <a:solidFill>
                <a:srgbClr val="DD0074"/>
              </a:solidFill>
              <a:latin typeface="Arial"/>
              <a:cs typeface="Arial"/>
            </a:endParaRPr>
          </a:p>
          <a:p>
            <a:pPr marL="342900" indent="-342900" algn="r">
              <a:buFont typeface="Arial"/>
              <a:buChar char="•"/>
            </a:pPr>
            <a:r>
              <a:rPr lang="en-US" sz="2000" i="1" dirty="0">
                <a:solidFill>
                  <a:srgbClr val="DD0074"/>
                </a:solidFill>
                <a:latin typeface="Arial"/>
                <a:cs typeface="Arial"/>
              </a:rPr>
              <a:t>Functionality</a:t>
            </a:r>
          </a:p>
          <a:p>
            <a:pPr algn="r"/>
            <a:endParaRPr lang="en-US" sz="2000" i="1" dirty="0">
              <a:solidFill>
                <a:srgbClr val="DD0074"/>
              </a:solidFill>
              <a:latin typeface="Arial"/>
              <a:cs typeface="Arial"/>
            </a:endParaRPr>
          </a:p>
          <a:p>
            <a:pPr marL="342900" indent="-342900" algn="r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DD0074"/>
                </a:solidFill>
                <a:latin typeface="Arial"/>
                <a:cs typeface="Arial"/>
              </a:rPr>
              <a:t> Show Style </a:t>
            </a:r>
          </a:p>
          <a:p>
            <a:pPr algn="r"/>
            <a:endParaRPr lang="en-US" sz="2000" i="1" dirty="0" smtClean="0">
              <a:solidFill>
                <a:srgbClr val="DD0074"/>
              </a:solidFill>
              <a:latin typeface="Arial"/>
              <a:cs typeface="Arial"/>
            </a:endParaRPr>
          </a:p>
          <a:p>
            <a:pPr marL="342900" indent="-342900" algn="r">
              <a:buFont typeface="Arial" pitchFamily="34" charset="0"/>
              <a:buChar char="•"/>
            </a:pPr>
            <a:r>
              <a:rPr lang="en-US" sz="2000" i="1" dirty="0" smtClean="0">
                <a:solidFill>
                  <a:srgbClr val="DD0074"/>
                </a:solidFill>
                <a:latin typeface="Arial"/>
                <a:cs typeface="Arial"/>
              </a:rPr>
              <a:t>Impact </a:t>
            </a:r>
          </a:p>
          <a:p>
            <a:endParaRPr lang="en-US" sz="2000" i="1" dirty="0">
              <a:solidFill>
                <a:srgbClr val="FB009E"/>
              </a:solidFill>
              <a:latin typeface="Arial"/>
              <a:cs typeface="Arial"/>
            </a:endParaRPr>
          </a:p>
          <a:p>
            <a:endParaRPr lang="en-US" sz="2000" i="1" dirty="0" smtClean="0">
              <a:solidFill>
                <a:srgbClr val="FB009E"/>
              </a:solidFill>
              <a:latin typeface="Arial"/>
              <a:cs typeface="Arial"/>
            </a:endParaRPr>
          </a:p>
          <a:p>
            <a:endParaRPr lang="en-US" sz="2000" i="1" dirty="0">
              <a:solidFill>
                <a:srgbClr val="FB009E"/>
              </a:solidFill>
              <a:latin typeface="Arial"/>
              <a:cs typeface="Arial"/>
            </a:endParaRPr>
          </a:p>
          <a:p>
            <a:endParaRPr lang="en-US" sz="2000" i="1" dirty="0" smtClean="0">
              <a:solidFill>
                <a:srgbClr val="FB009E"/>
              </a:solidFill>
              <a:latin typeface="Arial"/>
              <a:cs typeface="Arial"/>
            </a:endParaRPr>
          </a:p>
          <a:p>
            <a:endParaRPr lang="en-US" sz="2000" i="1" dirty="0">
              <a:solidFill>
                <a:srgbClr val="FB009E"/>
              </a:solidFill>
              <a:latin typeface="Arial"/>
              <a:cs typeface="Arial"/>
            </a:endParaRPr>
          </a:p>
          <a:p>
            <a:endParaRPr lang="en-US" sz="2000" i="1" dirty="0" smtClean="0">
              <a:solidFill>
                <a:srgbClr val="FB009E"/>
              </a:solidFill>
              <a:latin typeface="Arial"/>
              <a:cs typeface="Arial"/>
            </a:endParaRPr>
          </a:p>
          <a:p>
            <a:endParaRPr lang="en-US" dirty="0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45" y="2737554"/>
            <a:ext cx="1760526" cy="2596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0362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17899"/>
            <a:ext cx="8229600" cy="3209124"/>
          </a:xfrm>
        </p:spPr>
        <p:txBody>
          <a:bodyPr/>
          <a:lstStyle/>
          <a:p>
            <a:r>
              <a:rPr lang="en-US" sz="5400" dirty="0" smtClean="0">
                <a:solidFill>
                  <a:schemeClr val="bg1"/>
                </a:solidFill>
              </a:rPr>
              <a:t>Timeline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sz="5400" dirty="0" smtClean="0">
                <a:solidFill>
                  <a:schemeClr val="bg1">
                    <a:lumMod val="75000"/>
                  </a:schemeClr>
                </a:solidFill>
              </a:rPr>
              <a:t>THE PLAN (REVISTED) </a:t>
            </a:r>
            <a:endParaRPr lang="en-US" sz="5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473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Timeline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10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THE PLAN (REVISITED)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54912" y="3657220"/>
            <a:ext cx="7644809" cy="31898"/>
          </a:xfrm>
          <a:prstGeom prst="straightConnector1">
            <a:avLst/>
          </a:prstGeom>
          <a:ln>
            <a:solidFill>
              <a:srgbClr val="E20074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626781" y="3518997"/>
            <a:ext cx="0" cy="287079"/>
          </a:xfrm>
          <a:prstGeom prst="line">
            <a:avLst/>
          </a:prstGeom>
          <a:ln>
            <a:solidFill>
              <a:srgbClr val="E2007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768009" y="3545578"/>
            <a:ext cx="0" cy="287079"/>
          </a:xfrm>
          <a:prstGeom prst="line">
            <a:avLst/>
          </a:prstGeom>
          <a:ln>
            <a:solidFill>
              <a:srgbClr val="E2007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245934" y="3545577"/>
            <a:ext cx="0" cy="287079"/>
          </a:xfrm>
          <a:prstGeom prst="line">
            <a:avLst/>
          </a:prstGeom>
          <a:ln>
            <a:solidFill>
              <a:srgbClr val="E2007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87656" y="3545578"/>
            <a:ext cx="0" cy="287079"/>
          </a:xfrm>
          <a:prstGeom prst="line">
            <a:avLst/>
          </a:prstGeom>
          <a:ln>
            <a:solidFill>
              <a:srgbClr val="E2007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67600" y="3549122"/>
            <a:ext cx="0" cy="287079"/>
          </a:xfrm>
          <a:prstGeom prst="line">
            <a:avLst/>
          </a:prstGeom>
          <a:ln>
            <a:solidFill>
              <a:srgbClr val="E20074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50311" y="4091283"/>
            <a:ext cx="1697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SEPT. 10</a:t>
            </a:r>
            <a:r>
              <a:rPr lang="en-US" b="1" i="1" baseline="30000" dirty="0" smtClean="0">
                <a:solidFill>
                  <a:srgbClr val="DD0074"/>
                </a:solidFill>
                <a:latin typeface="Arial"/>
                <a:cs typeface="Arial"/>
              </a:rPr>
              <a:t>th</a:t>
            </a:r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WINNERS DETERMINED FOR TAILGATE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18986" y="2631633"/>
            <a:ext cx="15470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TAILGATES</a:t>
            </a:r>
          </a:p>
          <a:p>
            <a:pPr algn="ctr"/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SEPT - NOV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004072" y="4082523"/>
            <a:ext cx="15541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JAN. 18</a:t>
            </a:r>
            <a:r>
              <a:rPr lang="en-US" b="1" i="1" baseline="30000" dirty="0" smtClean="0">
                <a:solidFill>
                  <a:srgbClr val="DD0074"/>
                </a:solidFill>
                <a:latin typeface="Arial"/>
                <a:cs typeface="Arial"/>
              </a:rPr>
              <a:t>th</a:t>
            </a:r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GUERILLA MARKETING STUNT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589172" y="2385422"/>
            <a:ext cx="18830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MAKING WAVES EVENT</a:t>
            </a:r>
          </a:p>
          <a:p>
            <a:pPr algn="ctr"/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APRIL 12</a:t>
            </a:r>
            <a:r>
              <a:rPr lang="en-US" b="1" i="1" baseline="30000" dirty="0" smtClean="0">
                <a:solidFill>
                  <a:srgbClr val="DD0074"/>
                </a:solidFill>
                <a:latin typeface="Arial"/>
                <a:cs typeface="Arial"/>
              </a:rPr>
              <a:t>th</a:t>
            </a:r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  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643570" y="2139200"/>
            <a:ext cx="196642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START TAILGATE SOCIAL MEDIA CONTEST</a:t>
            </a:r>
          </a:p>
          <a:p>
            <a:pPr algn="ctr"/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AUG. 15</a:t>
            </a:r>
            <a:r>
              <a:rPr lang="en-US" b="1" i="1" baseline="30000" dirty="0" smtClean="0">
                <a:solidFill>
                  <a:srgbClr val="DD0074"/>
                </a:solidFill>
                <a:latin typeface="Arial"/>
                <a:cs typeface="Arial"/>
              </a:rPr>
              <a:t>th</a:t>
            </a:r>
            <a:r>
              <a:rPr lang="en-US" b="1" i="1" dirty="0" smtClean="0">
                <a:solidFill>
                  <a:srgbClr val="DD0074"/>
                </a:solidFill>
                <a:latin typeface="Arial"/>
                <a:cs typeface="Arial"/>
              </a:rPr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8019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30449"/>
            <a:ext cx="8229600" cy="3209124"/>
          </a:xfrm>
        </p:spPr>
        <p:txBody>
          <a:bodyPr/>
          <a:lstStyle/>
          <a:p>
            <a:r>
              <a:rPr lang="en-US" sz="5400" dirty="0" smtClean="0">
                <a:solidFill>
                  <a:schemeClr val="bg1"/>
                </a:solidFill>
              </a:rPr>
              <a:t>And the Total Is…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OVERALL BUDGET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1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And the Total Is…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OVERALL BUDGET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7187478"/>
              </p:ext>
            </p:extLst>
          </p:nvPr>
        </p:nvGraphicFramePr>
        <p:xfrm>
          <a:off x="-159489" y="1334695"/>
          <a:ext cx="9930809" cy="4917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6958" y="4423144"/>
            <a:ext cx="2594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Grand Total:</a:t>
            </a:r>
          </a:p>
          <a:p>
            <a:r>
              <a:rPr lang="en-US" sz="2800" b="1" dirty="0" smtClean="0"/>
              <a:t>$2,643,000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956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30449"/>
            <a:ext cx="8229600" cy="3209124"/>
          </a:xfrm>
        </p:spPr>
        <p:txBody>
          <a:bodyPr/>
          <a:lstStyle/>
          <a:p>
            <a:r>
              <a:rPr lang="en-US" sz="4800" dirty="0" smtClean="0">
                <a:solidFill>
                  <a:schemeClr val="bg1"/>
                </a:solidFill>
              </a:rPr>
              <a:t>Overall Return on Investment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sz="3900" dirty="0" smtClean="0">
                <a:solidFill>
                  <a:schemeClr val="bg1">
                    <a:lumMod val="75000"/>
                  </a:schemeClr>
                </a:solidFill>
              </a:rPr>
              <a:t>OVERALL POST MEASUREMENT</a:t>
            </a:r>
            <a:endParaRPr lang="en-US" sz="39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36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Overall Return on Investment 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11315"/>
            <a:ext cx="8229600" cy="3209124"/>
          </a:xfrm>
        </p:spPr>
        <p:txBody>
          <a:bodyPr/>
          <a:lstStyle/>
          <a:p>
            <a:pPr lvl="0">
              <a:buFont typeface="Arial"/>
              <a:buChar char="•"/>
            </a:pPr>
            <a:r>
              <a:rPr lang="en-US" dirty="0"/>
              <a:t>Stronger brand image through philanthropic partnership </a:t>
            </a:r>
          </a:p>
          <a:p>
            <a:pPr lvl="0">
              <a:buFont typeface="Arial"/>
              <a:buChar char="•"/>
            </a:pPr>
            <a:r>
              <a:rPr lang="en-US" dirty="0"/>
              <a:t>Increased T-Mobile customers among targeted demographic</a:t>
            </a:r>
          </a:p>
          <a:p>
            <a:pPr lvl="0">
              <a:buFont typeface="Arial"/>
              <a:buChar char="•"/>
            </a:pPr>
            <a:r>
              <a:rPr lang="en-US" dirty="0"/>
              <a:t>Increased sales of T-Mobile products among targeted demographic</a:t>
            </a:r>
          </a:p>
          <a:p>
            <a:pPr lvl="0">
              <a:buFont typeface="Arial"/>
              <a:buChar char="•"/>
            </a:pPr>
            <a:r>
              <a:rPr lang="en-US" dirty="0"/>
              <a:t>Stronger customer loyalty</a:t>
            </a:r>
          </a:p>
          <a:p>
            <a:endParaRPr lang="en-US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OVERALL POST MEASUREMENT 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07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7440" y="2868329"/>
            <a:ext cx="8229600" cy="3209124"/>
          </a:xfrm>
        </p:spPr>
        <p:txBody>
          <a:bodyPr/>
          <a:lstStyle/>
          <a:p>
            <a:r>
              <a:rPr lang="en-US" sz="8800" dirty="0" smtClean="0">
                <a:solidFill>
                  <a:schemeClr val="bg1"/>
                </a:solidFill>
              </a:rPr>
              <a:t>THANK YOU!!!</a:t>
            </a:r>
            <a:endParaRPr lang="en-US" sz="8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179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457200" y="5801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WHAT WE LOVED,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498191" y="42207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AND WHERE WE’RE TAKING IT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5322"/>
            <a:ext cx="8229600" cy="3209124"/>
          </a:xfrm>
        </p:spPr>
        <p:txBody>
          <a:bodyPr/>
          <a:lstStyle/>
          <a:p>
            <a:r>
              <a:rPr lang="en-US" sz="5400" dirty="0" smtClean="0">
                <a:solidFill>
                  <a:schemeClr val="bg1"/>
                </a:solidFill>
              </a:rPr>
              <a:t>Marketing Strategy 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32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Marketing Strategy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WHAT WE LOVED, AND WHERE WE’RE TAKING IT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 descr="MARKETINGSTRATEGY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27" y="1536187"/>
            <a:ext cx="8285701" cy="454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2928"/>
            <a:ext cx="8229600" cy="3209124"/>
          </a:xfrm>
        </p:spPr>
        <p:txBody>
          <a:bodyPr/>
          <a:lstStyle/>
          <a:p>
            <a:r>
              <a:rPr lang="en-US" sz="4400" dirty="0" smtClean="0">
                <a:solidFill>
                  <a:schemeClr val="bg1"/>
                </a:solidFill>
              </a:rPr>
              <a:t>SWOT Analysis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Breakdown of Demographic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Competitors’ Plans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Competitors Comparison Chart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Industry Trends</a:t>
            </a:r>
          </a:p>
          <a:p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CLIENT ANALYSIS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1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FINALswot-0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04" y="1730375"/>
            <a:ext cx="4537782" cy="41974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1695"/>
            <a:ext cx="8229600" cy="1143000"/>
          </a:xfrm>
        </p:spPr>
        <p:txBody>
          <a:bodyPr/>
          <a:lstStyle/>
          <a:p>
            <a:r>
              <a:rPr lang="en-US" b="0" dirty="0" smtClean="0">
                <a:solidFill>
                  <a:schemeClr val="bg1"/>
                </a:solidFill>
              </a:rPr>
              <a:t>SWOT Analysis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564127" y="-37980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1" kern="1200">
                <a:solidFill>
                  <a:schemeClr val="bg1">
                    <a:lumMod val="50000"/>
                  </a:schemeClr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CLIENT ANALYSIS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4" name="Picture 23" descr="swotpic1-0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7" y="1631889"/>
            <a:ext cx="1898297" cy="1898297"/>
          </a:xfrm>
          <a:prstGeom prst="rect">
            <a:avLst/>
          </a:prstGeom>
          <a:ln w="38100" cmpd="sng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 descr="swotpic2-01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53" y="1631889"/>
            <a:ext cx="1898297" cy="1898297"/>
          </a:xfrm>
          <a:prstGeom prst="rect">
            <a:avLst/>
          </a:prstGeom>
          <a:ln w="38100" cmpd="sng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swotpic3-0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47" y="3989293"/>
            <a:ext cx="1912899" cy="1912899"/>
          </a:xfrm>
          <a:prstGeom prst="rect">
            <a:avLst/>
          </a:prstGeom>
          <a:ln w="38100" cmpd="sng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swotpic4-0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253" y="3989293"/>
            <a:ext cx="1898297" cy="1898297"/>
          </a:xfrm>
          <a:prstGeom prst="rect">
            <a:avLst/>
          </a:prstGeom>
          <a:ln w="38100" cmpd="sng">
            <a:solidFill>
              <a:srgbClr val="E2007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24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2054</TotalTime>
  <Words>1378</Words>
  <Application>Microsoft Macintosh PowerPoint</Application>
  <PresentationFormat>On-screen Show (4:3)</PresentationFormat>
  <Paragraphs>365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ABOUT IN TURN PR</vt:lpstr>
      <vt:lpstr>Meet Our Team!</vt:lpstr>
      <vt:lpstr>PowerPoint Presentation</vt:lpstr>
      <vt:lpstr>PowerPoint Presentation</vt:lpstr>
      <vt:lpstr>WHAT WE LOVED,</vt:lpstr>
      <vt:lpstr>Marketing Strategy</vt:lpstr>
      <vt:lpstr>CLIENT ANALYSIS</vt:lpstr>
      <vt:lpstr>SWOT Analysis</vt:lpstr>
      <vt:lpstr>Breakdown of Demographic</vt:lpstr>
      <vt:lpstr>Competitors’ Plans</vt:lpstr>
      <vt:lpstr>Competitors Comparison Chart </vt:lpstr>
      <vt:lpstr>Projective Repositioning </vt:lpstr>
      <vt:lpstr>DIRECTION</vt:lpstr>
      <vt:lpstr>Objectives/Goals</vt:lpstr>
      <vt:lpstr>THE PLAN </vt:lpstr>
      <vt:lpstr>Timeline</vt:lpstr>
      <vt:lpstr>UNLEASH YOUR TAILGATE</vt:lpstr>
      <vt:lpstr>Objectives/Strategy</vt:lpstr>
      <vt:lpstr>Prior to Event</vt:lpstr>
      <vt:lpstr>Logistics</vt:lpstr>
      <vt:lpstr>PowerPoint Presentation</vt:lpstr>
      <vt:lpstr>PowerPoint Presentation</vt:lpstr>
      <vt:lpstr>PowerPoint Presentation</vt:lpstr>
      <vt:lpstr>Post Measurement</vt:lpstr>
      <vt:lpstr>UNLEASH EDUCATION</vt:lpstr>
      <vt:lpstr>Objectives/Strategy </vt:lpstr>
      <vt:lpstr>Logistics</vt:lpstr>
      <vt:lpstr>PowerPoint Presentation</vt:lpstr>
      <vt:lpstr>Artist Recommendation </vt:lpstr>
      <vt:lpstr>Artist Recommendation </vt:lpstr>
      <vt:lpstr>Artist Recommendation </vt:lpstr>
      <vt:lpstr>Media Outreach</vt:lpstr>
      <vt:lpstr>Social Media Plan</vt:lpstr>
      <vt:lpstr>Budget</vt:lpstr>
      <vt:lpstr>Post Measurement</vt:lpstr>
      <vt:lpstr>PROMOTIONS</vt:lpstr>
      <vt:lpstr>Guerilla Marketing Stunt</vt:lpstr>
      <vt:lpstr>Reddit AMA</vt:lpstr>
      <vt:lpstr>Budget</vt:lpstr>
      <vt:lpstr>PRODUCT PLACEMENT</vt:lpstr>
      <vt:lpstr>Focus Shows and Movies</vt:lpstr>
      <vt:lpstr>Why They Fit</vt:lpstr>
      <vt:lpstr>Budget</vt:lpstr>
      <vt:lpstr>THE PLAN (REVISTED) </vt:lpstr>
      <vt:lpstr>Timeline</vt:lpstr>
      <vt:lpstr>OVERALL BUDGET</vt:lpstr>
      <vt:lpstr>And the Total Is…</vt:lpstr>
      <vt:lpstr>OVERALL POST MEASUREMENT</vt:lpstr>
      <vt:lpstr>Overall Return on Investment </vt:lpstr>
      <vt:lpstr>PowerPoint Presentation</vt:lpstr>
    </vt:vector>
  </TitlesOfParts>
  <Company>pmkbnc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Martus, Alix (LAN-ENT)</dc:creator>
  <cp:lastModifiedBy>Morgan Conrad</cp:lastModifiedBy>
  <cp:revision>126</cp:revision>
  <dcterms:created xsi:type="dcterms:W3CDTF">2013-07-08T17:52:08Z</dcterms:created>
  <dcterms:modified xsi:type="dcterms:W3CDTF">2013-10-15T05:28:28Z</dcterms:modified>
</cp:coreProperties>
</file>